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46" r:id="rId2"/>
    <p:sldId id="279" r:id="rId3"/>
    <p:sldId id="280" r:id="rId4"/>
    <p:sldId id="422" r:id="rId5"/>
    <p:sldId id="333" r:id="rId6"/>
    <p:sldId id="452" r:id="rId7"/>
    <p:sldId id="449" r:id="rId8"/>
    <p:sldId id="461" r:id="rId9"/>
    <p:sldId id="450" r:id="rId10"/>
    <p:sldId id="469" r:id="rId11"/>
    <p:sldId id="463" r:id="rId12"/>
    <p:sldId id="470" r:id="rId13"/>
    <p:sldId id="404" r:id="rId14"/>
    <p:sldId id="465" r:id="rId15"/>
    <p:sldId id="453" r:id="rId16"/>
    <p:sldId id="466" r:id="rId17"/>
    <p:sldId id="467" r:id="rId18"/>
    <p:sldId id="471" r:id="rId19"/>
    <p:sldId id="361" r:id="rId20"/>
    <p:sldId id="468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574749" initials="mc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9900"/>
    <a:srgbClr val="00CC00"/>
    <a:srgbClr val="FF9900"/>
    <a:srgbClr val="FF00FF"/>
    <a:srgbClr val="FF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40" autoAdjust="0"/>
    <p:restoredTop sz="94665" autoAdjust="0"/>
  </p:normalViewPr>
  <p:slideViewPr>
    <p:cSldViewPr>
      <p:cViewPr varScale="1">
        <p:scale>
          <a:sx n="92" d="100"/>
          <a:sy n="92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46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7005C08-620F-485B-B8DB-9B2CB3CC42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82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005C08-620F-485B-B8DB-9B2CB3CC424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72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005C08-620F-485B-B8DB-9B2CB3CC424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80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0AF2C9-3886-4D9F-8CB3-599CEC1B5BEC}" type="slidenum">
              <a:rPr lang="en-US" altLang="en-US" sz="1200" smtClean="0"/>
              <a:pPr eaLnBrk="1" hangingPunct="1"/>
              <a:t>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B899F8-AE58-45D0-AE12-4C90441CA726}" type="slidenum">
              <a:rPr lang="en-US" altLang="en-US" sz="1200" smtClean="0"/>
              <a:pPr eaLnBrk="1" hangingPunct="1"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2BFF9-E723-4A78-8330-9DCB6C1AFC31}" type="slidenum">
              <a:rPr lang="en-US" altLang="en-US" sz="1200" smtClean="0"/>
              <a:pPr eaLnBrk="1" hangingPunct="1"/>
              <a:t>11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DE8C78-D1EA-464B-8D78-B8B766BE413C}" type="slidenum">
              <a:rPr lang="en-US" altLang="en-US" sz="1200" smtClean="0"/>
              <a:pPr eaLnBrk="1" hangingPunct="1"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0F1AE-50E0-4572-ABA1-2E0F1521F7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61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C2937-31AB-4077-BB13-2BF22B0DF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8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FB677-9C1A-478B-8FD7-DD790FA30E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51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F0095-4A33-4484-AA7E-04A67435A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7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1E98E-E151-40A4-9BB4-033AA769C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0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B9E1E-F821-4DDD-9450-F41332AC2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5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FC015-2AB4-4811-BA28-4B42CACAC6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0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D5558-93B3-4A3D-ADA2-855751A8D9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0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61AB-9B50-49EE-B76F-0575813A1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0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BE49F-5495-4A96-A64A-35058CA88B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3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41AC-FE4B-4806-AEBB-F0BC64A9CD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6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9C6F-D9EE-4BC5-8CE8-96AD9F1B8D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8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3D92D2F-7A4A-478D-8C24-9C0C796DD4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gress.gov/bill/114th-congress/house-bill/6/tex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3"/>
          <p:cNvSpPr>
            <a:spLocks noGrp="1"/>
          </p:cNvSpPr>
          <p:nvPr>
            <p:ph type="title"/>
          </p:nvPr>
        </p:nvSpPr>
        <p:spPr>
          <a:xfrm>
            <a:off x="3581400" y="2362200"/>
            <a:ext cx="5410200" cy="4267200"/>
          </a:xfrm>
        </p:spPr>
        <p:txBody>
          <a:bodyPr/>
          <a:lstStyle/>
          <a:p>
            <a:pPr eaLnBrk="1" hangingPunct="1"/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2800" b="1" dirty="0" smtClean="0"/>
              <a:t>The </a:t>
            </a:r>
            <a:r>
              <a:rPr lang="en-US" altLang="en-US" sz="2800" b="1" dirty="0" smtClean="0"/>
              <a:t>case for Bayesian methods in benefit-risk assessment: Overview and future directions</a:t>
            </a:r>
            <a:br>
              <a:rPr lang="en-US" altLang="en-US" sz="2800" b="1" dirty="0" smtClean="0"/>
            </a:br>
            <a:r>
              <a:rPr lang="en-GB" altLang="en-US" sz="1200" dirty="0" smtClean="0"/>
              <a:t>19 </a:t>
            </a:r>
            <a:r>
              <a:rPr lang="en-GB" altLang="en-US" sz="1200" dirty="0"/>
              <a:t>May 2016 / </a:t>
            </a:r>
            <a:r>
              <a:rPr lang="en-GB" altLang="en-US" sz="1200" dirty="0" smtClean="0"/>
              <a:t>Carl </a:t>
            </a:r>
            <a:r>
              <a:rPr lang="en-GB" altLang="en-US" sz="1200" dirty="0"/>
              <a:t>Di </a:t>
            </a:r>
            <a:r>
              <a:rPr lang="en-GB" altLang="en-US" sz="1200" dirty="0" err="1"/>
              <a:t>Casoli</a:t>
            </a:r>
            <a:r>
              <a:rPr lang="en-GB" altLang="en-US" sz="1200" dirty="0"/>
              <a:t> (Bayer) / Maria Costa (GSK, UK)  / </a:t>
            </a:r>
            <a:r>
              <a:rPr lang="en-GB" altLang="en-US" sz="1200" dirty="0" err="1"/>
              <a:t>Weili</a:t>
            </a:r>
            <a:r>
              <a:rPr lang="en-GB" altLang="en-US" sz="1200" dirty="0"/>
              <a:t> He (Merck, </a:t>
            </a:r>
            <a:r>
              <a:rPr lang="en-GB" altLang="en-US" sz="1200" dirty="0" smtClean="0"/>
              <a:t>Sharp, </a:t>
            </a:r>
            <a:r>
              <a:rPr lang="en-GB" altLang="en-US" sz="1200" dirty="0"/>
              <a:t>and </a:t>
            </a:r>
            <a:r>
              <a:rPr lang="en-GB" altLang="en-US" sz="1200" dirty="0" err="1"/>
              <a:t>Dohme</a:t>
            </a:r>
            <a:r>
              <a:rPr lang="en-GB" altLang="en-US" sz="1200" dirty="0"/>
              <a:t>) / Yueqin Zhao (FDA / CDER) / Yannis Jemiai (</a:t>
            </a:r>
            <a:r>
              <a:rPr lang="en-GB" altLang="en-US" sz="1200" dirty="0" err="1"/>
              <a:t>Cytel</a:t>
            </a:r>
            <a:r>
              <a:rPr lang="en-GB" altLang="en-US" sz="1200" dirty="0" smtClean="0"/>
              <a:t>), Akos Ferenc Pap (Bayer) / Michael Crane </a:t>
            </a:r>
            <a:r>
              <a:rPr lang="en-US" altLang="en-US" sz="1200" dirty="0" smtClean="0"/>
              <a:t/>
            </a:r>
            <a:br>
              <a:rPr lang="en-US" altLang="en-US" sz="1200" dirty="0" smtClean="0"/>
            </a:br>
            <a:endParaRPr lang="en-GB" altLang="en-US" sz="1200" dirty="0" smtClean="0"/>
          </a:p>
        </p:txBody>
      </p:sp>
      <p:sp>
        <p:nvSpPr>
          <p:cNvPr id="13315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GB" altLang="en-US" sz="1400" dirty="0" smtClean="0"/>
              <a:t/>
            </a:r>
            <a:br>
              <a:rPr lang="en-GB" altLang="en-US" sz="1400" dirty="0" smtClean="0"/>
            </a:br>
            <a:endParaRPr lang="en-GB" altLang="en-US" sz="1400" dirty="0" smtClean="0"/>
          </a:p>
        </p:txBody>
      </p:sp>
      <p:sp>
        <p:nvSpPr>
          <p:cNvPr id="13317" name="Fußzeilenplatzhalt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300"/>
              </a:spcBef>
              <a:spcAft>
                <a:spcPts val="600"/>
              </a:spcAft>
              <a:buClr>
                <a:schemeClr val="accent2"/>
              </a:buClr>
              <a:buSzPct val="110000"/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600"/>
              </a:spcAft>
              <a:buClr>
                <a:srgbClr val="6BC200"/>
              </a:buClr>
              <a:buSzPct val="11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mtClean="0">
                <a:solidFill>
                  <a:srgbClr val="676767"/>
                </a:solidFill>
              </a:rPr>
              <a:t>• </a:t>
            </a:r>
          </a:p>
        </p:txBody>
      </p:sp>
      <p:pic>
        <p:nvPicPr>
          <p:cNvPr id="13316" name="Bildplatzhalter 4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47" b="16247"/>
          <a:stretch>
            <a:fillRect/>
          </a:stretch>
        </p:blipFill>
        <p:spPr>
          <a:xfrm>
            <a:off x="0" y="0"/>
            <a:ext cx="9007475" cy="2309813"/>
          </a:xfrm>
          <a:blipFill dpi="0" rotWithShape="1">
            <a:srcRect l="24" r="24"/>
          </a:blipFill>
          <a:ln w="9525"/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743199"/>
            <a:ext cx="3352800" cy="2873830"/>
          </a:xfrm>
          <a:prstGeom prst="rect">
            <a:avLst/>
          </a:prstGeom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419600" y="6324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 </a:t>
            </a:r>
            <a:r>
              <a:rPr lang="en-US" altLang="en-US" sz="1600" dirty="0" smtClean="0"/>
              <a:t>1</a:t>
            </a:r>
            <a:endParaRPr lang="en-US" altLang="en-US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14400"/>
          </a:xfrm>
        </p:spPr>
        <p:txBody>
          <a:bodyPr/>
          <a:lstStyle/>
          <a:p>
            <a:r>
              <a:rPr lang="en-US" altLang="en-US" sz="2800" b="1" dirty="0" smtClean="0"/>
              <a:t>Bayesian Joint Modeling Model Details </a:t>
            </a:r>
            <a:endParaRPr lang="en-US" altLang="en-US" sz="2800" dirty="0" smtClean="0"/>
          </a:p>
        </p:txBody>
      </p:sp>
      <p:sp>
        <p:nvSpPr>
          <p:cNvPr id="23556" name="Rectangle 1"/>
          <p:cNvSpPr>
            <a:spLocks noChangeArrowheads="1"/>
          </p:cNvSpPr>
          <p:nvPr/>
        </p:nvSpPr>
        <p:spPr bwMode="auto">
          <a:xfrm>
            <a:off x="4648200" y="6494463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10</a:t>
            </a:r>
            <a:endParaRPr lang="en-US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57200"/>
                <a:ext cx="8229600" cy="5791200"/>
              </a:xfrm>
            </p:spPr>
            <p:txBody>
              <a:bodyPr/>
              <a:lstStyle/>
              <a:p>
                <a:r>
                  <a:rPr lang="en-US" sz="1800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be </a:t>
                </a:r>
                <a:r>
                  <a:rPr lang="en-US" sz="1800" dirty="0" smtClean="0"/>
                  <a:t>a vector </a:t>
                </a:r>
                <a:r>
                  <a:rPr lang="en-US" sz="1800" dirty="0"/>
                  <a:t>of </a:t>
                </a:r>
                <a:r>
                  <a:rPr lang="en-US" sz="1800" dirty="0" smtClean="0"/>
                  <a:t>fixed </a:t>
                </a:r>
                <a:r>
                  <a:rPr lang="en-US" sz="1800" dirty="0"/>
                  <a:t>effects </a:t>
                </a:r>
                <a:r>
                  <a:rPr lang="en-US" sz="1800" dirty="0" smtClean="0"/>
                  <a:t>that </a:t>
                </a:r>
                <a:r>
                  <a:rPr lang="en-US" sz="1800" dirty="0"/>
                  <a:t>include possible times of measurements and fixed covariates, e.g. treatment group assignments</a:t>
                </a:r>
                <a:r>
                  <a:rPr lang="en-US" sz="1800" dirty="0" smtClean="0"/>
                  <a:t>.</a:t>
                </a:r>
              </a:p>
              <a:p>
                <a:endParaRPr lang="en-US" sz="1800" dirty="0"/>
              </a:p>
              <a:p>
                <a:r>
                  <a:rPr lang="en-US" sz="1800" dirty="0" smtClean="0"/>
                  <a:t>Under latent process models frameworks the joint model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,….,</m:t>
                        </m:r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𝑛𝑖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𝑡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(time-to-safety-event of interest) can be expressed as follows:</a:t>
                </a:r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𝑓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(</m:t>
                    </m:r>
                    <m:r>
                      <a:rPr lang="en-US" sz="1800" i="1">
                        <a:latin typeface="Cambria Math"/>
                      </a:rPr>
                      <m:t>𝑡</m:t>
                    </m:r>
                    <m:r>
                      <a:rPr lang="en-US" sz="1800" i="1">
                        <a:latin typeface="Cambria Math"/>
                      </a:rPr>
                      <m:t>)|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 smtClean="0"/>
                  <a:t>) =  ∫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𝑓</m:t>
                    </m:r>
                    <m:r>
                      <a:rPr lang="en-US" sz="1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𝑡</m:t>
                    </m:r>
                    <m:r>
                      <a:rPr lang="en-US" sz="1800" b="0" i="1" smtClean="0">
                        <a:latin typeface="Cambria Math"/>
                      </a:rPr>
                      <m:t>)|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 smtClean="0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1800" dirty="0"/>
                      <m:t>)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𝑓</m:t>
                    </m:r>
                    <m:r>
                      <a:rPr lang="en-US" sz="1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1800" dirty="0"/>
                      <m:t>)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𝑓</m:t>
                    </m:r>
                    <m:r>
                      <a:rPr lang="en-US" sz="1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1800" dirty="0"/>
                      <m:t>)</m:t>
                    </m:r>
                    <m:r>
                      <m:rPr>
                        <m:nor/>
                      </m:rPr>
                      <a:rPr lang="en-US" sz="1800" b="0" i="0" dirty="0" smtClean="0"/>
                      <m:t>d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 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𝑓</m:t>
                    </m:r>
                    <m:r>
                      <a:rPr lang="en-US" sz="1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(</m:t>
                    </m:r>
                    <m:r>
                      <a:rPr lang="en-US" sz="1800" i="1">
                        <a:latin typeface="Cambria Math"/>
                      </a:rPr>
                      <m:t>𝑡</m:t>
                    </m:r>
                    <m:r>
                      <a:rPr lang="en-US" sz="1800" i="1">
                        <a:latin typeface="Cambria Math"/>
                      </a:rPr>
                      <m:t>)|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1800" dirty="0"/>
                      <m:t>)</m:t>
                    </m:r>
                  </m:oMath>
                </a14:m>
                <a:r>
                  <a:rPr lang="en-US" sz="1800" dirty="0" smtClean="0"/>
                  <a:t> models the safety response,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𝑓</m:t>
                    </m:r>
                    <m:r>
                      <a:rPr lang="en-US" sz="1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sz="1800" dirty="0"/>
                      <m:t>)</m:t>
                    </m:r>
                    <m:r>
                      <m:rPr>
                        <m:nor/>
                      </m:rPr>
                      <a:rPr lang="en-US" sz="1800" b="0" i="0" dirty="0" smtClean="0"/>
                      <m:t> </m:t>
                    </m:r>
                    <m:r>
                      <a:rPr lang="en-US" sz="1800" b="0" i="1" dirty="0" smtClean="0">
                        <a:latin typeface="Cambria Math"/>
                      </a:rPr>
                      <m:t>→</m:t>
                    </m:r>
                  </m:oMath>
                </a14:m>
                <a:r>
                  <a:rPr lang="en-US" sz="1800" dirty="0" smtClean="0"/>
                  <a:t> efficacy</a:t>
                </a:r>
              </a:p>
              <a:p>
                <a:endParaRPr lang="en-US" sz="18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/>
                      </a:rPr>
                      <m:t>g</m:t>
                    </m:r>
                    <m:r>
                      <a:rPr lang="en-US" sz="1800" b="0" i="0" smtClean="0">
                        <a:latin typeface="Cambria Math"/>
                      </a:rPr>
                      <m:t>[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 smtClean="0"/>
                  <a:t>]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has Gaussian stochastic processes;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=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l-GR" sz="1800" dirty="0" smtClean="0"/>
                  <a:t>β</a:t>
                </a:r>
                <a:r>
                  <a:rPr lang="en-US" sz="1800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800" dirty="0" smtClean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en-US" sz="1800" b="0" dirty="0" smtClean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 Safety model (time-to-event endpoint) assume conditional hazards: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/>
                      </a:rPr>
                      <m:t>    </m:t>
                    </m:r>
                    <m:r>
                      <a:rPr lang="en-US" sz="1800" b="0" i="1" smtClean="0">
                        <a:latin typeface="Cambria Math"/>
                      </a:rPr>
                      <m:t>   </m:t>
                    </m:r>
                    <m:r>
                      <a:rPr lang="en-US" sz="1800" b="0" i="1" smtClean="0">
                        <a:latin typeface="Cambria Math"/>
                      </a:rPr>
                      <m:t>h</m:t>
                    </m:r>
                    <m:d>
                      <m:dPr>
                        <m:endChr m:val="}"/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e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1800" i="1">
                                <a:latin typeface="Cambria Math"/>
                              </a:rPr>
                              <m:t>η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𝑡</m:t>
                    </m:r>
                    <m:r>
                      <a:rPr lang="en-US" sz="18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800" dirty="0" smtClean="0"/>
                  <a:t>) exp[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sz="1800" i="1">
                            <a:latin typeface="Cambria Math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 smtClean="0"/>
                  <a:t>]. 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Inference can be obtained for all models via MCMC sampling (</a:t>
                </a:r>
                <a:r>
                  <a:rPr lang="en-US" sz="1800" dirty="0" err="1" smtClean="0"/>
                  <a:t>BRugs</a:t>
                </a:r>
                <a:r>
                  <a:rPr lang="en-US" sz="1800" dirty="0" smtClean="0"/>
                  <a:t>).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</a:t>
                </a:r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57200"/>
                <a:ext cx="8229600" cy="5791200"/>
              </a:xfrm>
              <a:blipFill rotWithShape="1">
                <a:blip r:embed="rId3"/>
                <a:stretch>
                  <a:fillRect l="-593" t="-526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84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altLang="en-US" sz="2800" b="1" dirty="0" smtClean="0"/>
              <a:t>Bayesian Approach to Model Benefit-Risk </a:t>
            </a:r>
            <a:endParaRPr lang="en-US" alt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32463"/>
          </a:xfrm>
        </p:spPr>
        <p:txBody>
          <a:bodyPr/>
          <a:lstStyle/>
          <a:p>
            <a:pPr>
              <a:defRPr/>
            </a:pPr>
            <a:r>
              <a:rPr lang="en-US" sz="1800" dirty="0"/>
              <a:t>For a longitudinal BR assessment of the treatment effect, Zhao </a:t>
            </a:r>
            <a:r>
              <a:rPr lang="en-US" sz="1800" i="1" dirty="0"/>
              <a:t>et al. </a:t>
            </a:r>
            <a:r>
              <a:rPr lang="en-US" sz="1800" dirty="0"/>
              <a:t>(2014) propose a Bayesian model to sequentially update information accrued across </a:t>
            </a:r>
            <a:r>
              <a:rPr lang="en-US" sz="1800" dirty="0" smtClean="0"/>
              <a:t>visits based </a:t>
            </a:r>
            <a:r>
              <a:rPr lang="en-US" sz="1800" dirty="0"/>
              <a:t>on Chuang-Stein’s BR categories and measures (Chuang-Stein </a:t>
            </a:r>
            <a:r>
              <a:rPr lang="en-US" sz="1800" i="1" dirty="0"/>
              <a:t>et al.</a:t>
            </a:r>
            <a:r>
              <a:rPr lang="en-US" sz="1800" dirty="0"/>
              <a:t>, 1991). </a:t>
            </a: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It </a:t>
            </a:r>
            <a:r>
              <a:rPr lang="en-US" sz="1800" dirty="0"/>
              <a:t>assumes that the subject-level outcomes of a clinical trial can be classified into five mutually exclusive </a:t>
            </a:r>
            <a:r>
              <a:rPr lang="en-US" sz="1800" dirty="0" smtClean="0"/>
              <a:t>categories</a:t>
            </a:r>
            <a:r>
              <a:rPr lang="en-US" sz="1800" dirty="0"/>
              <a:t> </a:t>
            </a:r>
            <a:r>
              <a:rPr lang="en-US" sz="1800" dirty="0" smtClean="0"/>
              <a:t>which is </a:t>
            </a:r>
            <a:r>
              <a:rPr lang="en-US" sz="1800" dirty="0"/>
              <a:t>derived at each visit using sequentially updated posterior as a prior. </a:t>
            </a:r>
            <a:endParaRPr lang="en-US" sz="18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 algn="ctr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1. benefit </a:t>
            </a:r>
            <a:r>
              <a:rPr lang="en-US" sz="1800" dirty="0"/>
              <a:t>without adverse effect</a:t>
            </a:r>
            <a:r>
              <a:rPr lang="en-US" sz="1800" dirty="0" smtClean="0"/>
              <a:t>, 2. </a:t>
            </a:r>
            <a:r>
              <a:rPr lang="en-US" sz="1800" dirty="0"/>
              <a:t>benefit with adverse effect, </a:t>
            </a:r>
            <a:r>
              <a:rPr lang="en-US" sz="1800" dirty="0" smtClean="0"/>
              <a:t>3. no </a:t>
            </a:r>
            <a:r>
              <a:rPr lang="en-US" sz="1800" dirty="0"/>
              <a:t>benefit with no adverse effect, </a:t>
            </a:r>
            <a:r>
              <a:rPr lang="en-US" sz="1800" dirty="0" smtClean="0"/>
              <a:t>4. no </a:t>
            </a:r>
            <a:r>
              <a:rPr lang="en-US" sz="1800" dirty="0"/>
              <a:t>benefit but with adverse effect, </a:t>
            </a:r>
            <a:r>
              <a:rPr lang="en-US" sz="1800" dirty="0" smtClean="0"/>
              <a:t>5. and </a:t>
            </a:r>
            <a:r>
              <a:rPr lang="en-US" sz="1800" dirty="0"/>
              <a:t>withdrawal</a:t>
            </a:r>
            <a:r>
              <a:rPr lang="en-US" sz="1800" dirty="0" smtClean="0"/>
              <a:t>.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0" indent="0">
              <a:buNone/>
              <a:defRPr/>
            </a:pPr>
            <a:endParaRPr lang="en-US" sz="1400" dirty="0" smtClean="0"/>
          </a:p>
          <a:p>
            <a:pPr algn="ctr">
              <a:buFont typeface="Wingdings" panose="05000000000000000000" pitchFamily="2" charset="2"/>
              <a:buChar char="ü"/>
              <a:defRPr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1300" dirty="0" smtClean="0"/>
          </a:p>
          <a:p>
            <a:pPr>
              <a:defRPr/>
            </a:pPr>
            <a:endParaRPr lang="en-US" sz="1300" dirty="0" smtClean="0"/>
          </a:p>
          <a:p>
            <a:pPr marL="0" indent="0">
              <a:buFontTx/>
              <a:buNone/>
              <a:defRPr/>
            </a:pPr>
            <a:r>
              <a:rPr lang="en-US" sz="1300" dirty="0" smtClean="0"/>
              <a:t> </a:t>
            </a:r>
            <a:endParaRPr lang="en-US" sz="1300" dirty="0"/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4648200" y="6494463"/>
            <a:ext cx="397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11</a:t>
            </a:r>
            <a:endParaRPr lang="en-US" altLang="en-US" sz="1600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19600"/>
            <a:ext cx="76200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altLang="en-US" sz="2800" b="1" dirty="0"/>
              <a:t>Bayesian Approach to Model Benefit-Risk </a:t>
            </a:r>
            <a:endParaRPr lang="en-US" altLang="en-US" sz="2800" dirty="0" smtClean="0"/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4648200" y="6494463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12</a:t>
            </a:r>
            <a:endParaRPr lang="en-US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75920" y="762000"/>
                <a:ext cx="8229600" cy="5732463"/>
              </a:xfrm>
            </p:spPr>
            <p:txBody>
              <a:bodyPr/>
              <a:lstStyle/>
              <a:p>
                <a:r>
                  <a:rPr lang="en-US" sz="1800" dirty="0" smtClean="0"/>
                  <a:t>A natural conjugate prior for multinomial probabilities </a:t>
                </a:r>
                <a:r>
                  <a:rPr lang="en-US" sz="1800" b="1" dirty="0" smtClean="0"/>
                  <a:t>p </a:t>
                </a:r>
                <a:r>
                  <a:rPr lang="en-US" sz="1800" dirty="0" smtClean="0"/>
                  <a:t>is the </a:t>
                </a:r>
                <a:r>
                  <a:rPr lang="en-US" sz="1800" dirty="0" err="1" smtClean="0"/>
                  <a:t>Dirichlet</a:t>
                </a:r>
                <a:r>
                  <a:rPr lang="en-US" sz="1800" dirty="0" smtClean="0"/>
                  <a:t> distribution. That is, </a:t>
                </a:r>
                <a:r>
                  <a:rPr lang="en-US" sz="1800" b="1" dirty="0" smtClean="0"/>
                  <a:t>p ~ </a:t>
                </a:r>
                <a:r>
                  <a:rPr lang="en-US" sz="1800" dirty="0" smtClean="0"/>
                  <a:t>D(</a:t>
                </a:r>
                <a:r>
                  <a:rPr lang="el-GR" sz="1800" dirty="0" smtClean="0"/>
                  <a:t>α</a:t>
                </a:r>
                <a:r>
                  <a:rPr lang="en-US" sz="1800" dirty="0" smtClean="0"/>
                  <a:t>).</a:t>
                </a:r>
              </a:p>
              <a:p>
                <a:endParaRPr lang="en-US" sz="1800" dirty="0"/>
              </a:p>
              <a:p>
                <a:r>
                  <a:rPr lang="en-US" sz="1800" dirty="0" smtClean="0"/>
                  <a:t> Note that [</a:t>
                </a:r>
                <a:r>
                  <a:rPr lang="en-US" sz="1800" b="1" dirty="0" smtClean="0"/>
                  <a:t>p 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0" smtClean="0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latin typeface="Cambria Math"/>
                          </a:rPr>
                          <m:t>, ……,</m:t>
                        </m:r>
                      </m:sub>
                    </m:sSub>
                  </m:oMath>
                </a14:m>
                <a:r>
                  <a:rPr lang="en-US" sz="18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0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US" sz="1800" b="1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sz="1800" dirty="0" smtClean="0"/>
                  <a:t> ∞ </a:t>
                </a:r>
                <a:r>
                  <a:rPr lang="en-US" sz="1800" dirty="0"/>
                  <a:t>[</a:t>
                </a:r>
                <a:r>
                  <a:rPr lang="en-US" sz="1800" b="1" dirty="0"/>
                  <a:t>p 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0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𝟏</m:t>
                        </m:r>
                        <m:r>
                          <a:rPr lang="en-US" sz="1800" b="1" i="1">
                            <a:latin typeface="Cambria Math"/>
                          </a:rPr>
                          <m:t>, ……,</m:t>
                        </m:r>
                      </m:sub>
                    </m:sSub>
                  </m:oMath>
                </a14:m>
                <a:r>
                  <a:rPr lang="en-US" sz="1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0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𝒎</m:t>
                        </m:r>
                        <m:r>
                          <a:rPr lang="en-US" sz="18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latin typeface="Cambria Math"/>
                      </a:rPr>
                      <m:t>]</m:t>
                    </m:r>
                    <m:r>
                      <a:rPr lang="en-US" sz="18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0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1800" dirty="0" smtClean="0"/>
                  <a:t> | </a:t>
                </a:r>
                <a:r>
                  <a:rPr lang="en-US" sz="1800" b="1" dirty="0" smtClean="0"/>
                  <a:t>p</a:t>
                </a:r>
                <a:r>
                  <a:rPr lang="en-US" sz="1800" dirty="0" smtClean="0"/>
                  <a:t>]</a:t>
                </a:r>
              </a:p>
              <a:p>
                <a:endParaRPr lang="en-US" sz="1800" dirty="0"/>
              </a:p>
              <a:p>
                <a:r>
                  <a:rPr lang="en-US" sz="1800" dirty="0" smtClean="0"/>
                  <a:t>  Capture the information on the dependence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1800" dirty="0" smtClean="0"/>
                  <a:t> on the previous visits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𝟏</m:t>
                        </m:r>
                        <m:r>
                          <a:rPr lang="en-US" sz="1800" b="1" i="1">
                            <a:latin typeface="Cambria Math"/>
                          </a:rPr>
                          <m:t>, ……,</m:t>
                        </m:r>
                      </m:sub>
                    </m:sSub>
                  </m:oMath>
                </a14:m>
                <a:r>
                  <a:rPr lang="en-US" sz="1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𝒎</m:t>
                        </m:r>
                        <m:r>
                          <a:rPr lang="en-US" sz="1800" b="1" i="1"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)  through the updated prior (first term) and not through the conditional likelihood (second term).</a:t>
                </a:r>
              </a:p>
              <a:p>
                <a:endParaRPr lang="en-US" sz="1800" dirty="0"/>
              </a:p>
              <a:p>
                <a:r>
                  <a:rPr lang="en-US" sz="1800" dirty="0" smtClean="0"/>
                  <a:t>Assumption: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sz="1800" dirty="0" smtClean="0"/>
                  <a:t> ~ </a:t>
                </a:r>
                <a:r>
                  <a:rPr lang="en-US" sz="1800" dirty="0" err="1" smtClean="0"/>
                  <a:t>Mult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.</m:t>
                        </m:r>
                        <m:r>
                          <a:rPr lang="en-US" sz="1800" b="1" i="1"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US" sz="1800" b="1" i="1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sz="1800" b="1" dirty="0" smtClean="0"/>
                  <a:t>p</a:t>
                </a:r>
                <a:r>
                  <a:rPr lang="en-US" sz="1800" dirty="0" smtClean="0"/>
                  <a:t>) -&gt; posterior distribution of </a:t>
                </a:r>
                <a:r>
                  <a:rPr lang="en-US" sz="1800" b="1" dirty="0" smtClean="0"/>
                  <a:t>p </a:t>
                </a:r>
                <a:r>
                  <a:rPr lang="en-US" sz="1800" dirty="0" smtClean="0"/>
                  <a:t>given the entire data is the same as the one obtained from updating the posterior sequentially after each visit. Hence,  p |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1"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en-US" sz="1800" b="0" i="1">
                            <a:latin typeface="Cambria Math"/>
                          </a:rPr>
                          <m:t>1, ……,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1"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en-US" sz="1800" b="0" i="1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800" b="1" dirty="0" smtClean="0"/>
                  <a:t> ~ </a:t>
                </a:r>
                <a:r>
                  <a:rPr lang="en-US" sz="1800" dirty="0"/>
                  <a:t>D(</a:t>
                </a:r>
                <a:r>
                  <a:rPr lang="el-GR" sz="1800" dirty="0" smtClean="0"/>
                  <a:t>α</a:t>
                </a:r>
                <a:r>
                  <a:rPr lang="en-US" sz="1800" dirty="0" smtClean="0"/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latin typeface="Cambria Math"/>
                          </a:rPr>
                          <m:t>𝐧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sz="1800" dirty="0" smtClean="0"/>
                  <a:t>). 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en-US" sz="1800" b="1" dirty="0" smtClean="0"/>
                  <a:t>Derive posterior credible intervals and means.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Decision </a:t>
                </a:r>
                <a:r>
                  <a:rPr lang="en-US" sz="1400" dirty="0"/>
                  <a:t>rule: (1) if credible intervals (</a:t>
                </a:r>
                <a:r>
                  <a:rPr lang="en-US" sz="1400" dirty="0" err="1"/>
                  <a:t>CrI</a:t>
                </a:r>
                <a:r>
                  <a:rPr lang="en-US" sz="1400" dirty="0"/>
                  <a:t>) of BR measures include 0, benefit </a:t>
                </a:r>
                <a:r>
                  <a:rPr lang="en-US" sz="1400" dirty="0" smtClean="0"/>
                  <a:t>≈ risk, </a:t>
                </a:r>
                <a:r>
                  <a:rPr lang="en-US" sz="1400" dirty="0"/>
                  <a:t>(2) lower bound of </a:t>
                </a:r>
                <a:r>
                  <a:rPr lang="en-US" sz="1400" dirty="0" err="1"/>
                  <a:t>CrI</a:t>
                </a:r>
                <a:r>
                  <a:rPr lang="en-US" sz="1400" dirty="0"/>
                  <a:t> &gt; 0, benefit &gt; risk, (3) if Upper bound of </a:t>
                </a:r>
                <a:r>
                  <a:rPr lang="en-US" sz="1400" dirty="0" err="1"/>
                  <a:t>CrI</a:t>
                </a:r>
                <a:r>
                  <a:rPr lang="en-US" sz="1400" dirty="0"/>
                  <a:t> &lt; 0, risk &gt; </a:t>
                </a:r>
                <a:r>
                  <a:rPr lang="en-US" sz="1400" dirty="0" smtClean="0"/>
                  <a:t>benefit. </a:t>
                </a:r>
                <a:endParaRPr lang="en-US" sz="1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920" y="762000"/>
                <a:ext cx="8229600" cy="5732463"/>
              </a:xfrm>
              <a:blipFill rotWithShape="1">
                <a:blip r:embed="rId3"/>
                <a:stretch>
                  <a:fillRect l="-519" t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782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/>
          <a:lstStyle/>
          <a:p>
            <a:r>
              <a:rPr lang="en-US" altLang="en-US" sz="2800" b="1" dirty="0" smtClean="0"/>
              <a:t>Bayesian Multi-Criteria Decision Analysis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762000"/>
            <a:ext cx="8229600" cy="5943600"/>
          </a:xfrm>
        </p:spPr>
        <p:txBody>
          <a:bodyPr/>
          <a:lstStyle/>
          <a:p>
            <a:pPr eaLnBrk="1" hangingPunct="1"/>
            <a:r>
              <a:rPr lang="en-US" sz="1800" dirty="0" err="1"/>
              <a:t>Waddingham</a:t>
            </a:r>
            <a:r>
              <a:rPr lang="en-US" sz="1800" dirty="0"/>
              <a:t> </a:t>
            </a:r>
            <a:r>
              <a:rPr lang="en-US" sz="1800" i="1" dirty="0"/>
              <a:t>et al.</a:t>
            </a:r>
            <a:r>
              <a:rPr lang="en-US" sz="1800" dirty="0"/>
              <a:t> (2015) explore Multi-Criteria Decision Analysis (MCDA) for benefit-risk assessment in a Bayesian framework. </a:t>
            </a:r>
            <a:endParaRPr lang="en-US" sz="1800" dirty="0" smtClean="0"/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smtClean="0"/>
              <a:t>MCDA </a:t>
            </a:r>
            <a:r>
              <a:rPr lang="en-US" sz="1800" dirty="0"/>
              <a:t>is a powerful decision-making tool which involves specifying the expected consequences of each alternative course of action, and then establishing the utility associated with each of these consequences. </a:t>
            </a:r>
            <a:endParaRPr lang="en-US" sz="1800" dirty="0" smtClean="0"/>
          </a:p>
          <a:p>
            <a:pPr eaLnBrk="1" hangingPunct="1"/>
            <a:endParaRPr lang="en-US" altLang="en-US" sz="1800" b="1" dirty="0"/>
          </a:p>
          <a:p>
            <a:pPr eaLnBrk="1" hangingPunct="1"/>
            <a:r>
              <a:rPr lang="en-US" sz="1800" dirty="0"/>
              <a:t>Preference weights that specify the relative importance of the different outcomes are also </a:t>
            </a:r>
            <a:r>
              <a:rPr lang="en-US" sz="1800" dirty="0" smtClean="0"/>
              <a:t>required. The </a:t>
            </a:r>
            <a:r>
              <a:rPr lang="en-US" sz="1800" dirty="0"/>
              <a:t>optimal decision is that which maximizes (or minimizes) the utility, typically represented by an overall (weighted) BR score. </a:t>
            </a:r>
            <a:endParaRPr lang="en-US" sz="1800" dirty="0" smtClean="0"/>
          </a:p>
          <a:p>
            <a:pPr marL="0" indent="0" eaLnBrk="1" hangingPunct="1">
              <a:buNone/>
            </a:pPr>
            <a:endParaRPr lang="en-US" altLang="en-US" sz="1800" b="1" dirty="0"/>
          </a:p>
          <a:p>
            <a:pPr eaLnBrk="1" hangingPunct="1"/>
            <a:r>
              <a:rPr lang="en-US" sz="1800" dirty="0"/>
              <a:t>Since Bayesian statistics formally represents uncertainty by direct probability statements concerning unknown parameters, this makes it a natural fit to express how uncertainties in the input MCDA model parameters affect the uncertainty of the overall BR </a:t>
            </a:r>
            <a:r>
              <a:rPr lang="en-US" sz="1800" dirty="0" smtClean="0"/>
              <a:t>assessment</a:t>
            </a:r>
          </a:p>
          <a:p>
            <a:pPr eaLnBrk="1" hangingPunct="1"/>
            <a:endParaRPr lang="en-US" altLang="en-US" sz="1800" b="1" dirty="0"/>
          </a:p>
          <a:p>
            <a:pPr eaLnBrk="1" hangingPunct="1"/>
            <a:endParaRPr lang="en-US" altLang="en-US" sz="1800" b="1" dirty="0"/>
          </a:p>
          <a:p>
            <a:pPr marL="0" indent="0" eaLnBrk="1" hangingPunct="1">
              <a:buNone/>
            </a:pPr>
            <a:endParaRPr lang="en-US" altLang="en-US" sz="1400" b="1" dirty="0" smtClean="0"/>
          </a:p>
          <a:p>
            <a:pPr eaLnBrk="1" hangingPunct="1"/>
            <a:endParaRPr lang="en-US" altLang="en-US" sz="1800" b="1" dirty="0" smtClean="0"/>
          </a:p>
          <a:p>
            <a:pPr eaLnBrk="1" hangingPunct="1"/>
            <a:endParaRPr lang="en-US" altLang="en-US" sz="1800" b="1" dirty="0" smtClean="0"/>
          </a:p>
          <a:p>
            <a:pPr eaLnBrk="1" hangingPunct="1"/>
            <a:endParaRPr lang="en-US" altLang="en-US" sz="1800" b="1" dirty="0" smtClean="0"/>
          </a:p>
          <a:p>
            <a:pPr eaLnBrk="1" hangingPunct="1"/>
            <a:endParaRPr lang="en-US" altLang="en-US" sz="1800" b="1" dirty="0" smtClean="0"/>
          </a:p>
          <a:p>
            <a:pPr eaLnBrk="1" hangingPunct="1">
              <a:buFontTx/>
              <a:buNone/>
            </a:pPr>
            <a:endParaRPr lang="en-US" altLang="en-US" sz="1800" b="1" baseline="30000" dirty="0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343400" y="6519863"/>
            <a:ext cx="685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 </a:t>
            </a:r>
            <a:r>
              <a:rPr lang="en-US" altLang="en-US" sz="1600" dirty="0" smtClean="0"/>
              <a:t>13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/>
          <a:lstStyle/>
          <a:p>
            <a:r>
              <a:rPr lang="en-US" altLang="en-US" sz="2800" b="1" dirty="0" smtClean="0"/>
              <a:t>Bayesian Multi-Criteria Decision Analysis (Model Details)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19100" y="762000"/>
                <a:ext cx="8229600" cy="5943600"/>
              </a:xfrm>
            </p:spPr>
            <p:txBody>
              <a:bodyPr/>
              <a:lstStyle/>
              <a:p>
                <a:r>
                  <a:rPr lang="en-US" altLang="en-US" sz="1800" dirty="0" smtClean="0"/>
                  <a:t>Use </a:t>
                </a:r>
                <a:r>
                  <a:rPr lang="en-US" altLang="en-US" sz="1800" dirty="0" err="1"/>
                  <a:t>natalizumab</a:t>
                </a:r>
                <a:r>
                  <a:rPr lang="en-US" altLang="en-US" sz="1800" dirty="0"/>
                  <a:t> case study with ten uncertain clinical </a:t>
                </a:r>
                <a:r>
                  <a:rPr lang="en-US" altLang="en-US" sz="1800" dirty="0" smtClean="0"/>
                  <a:t>outcomes </a:t>
                </a:r>
                <a:r>
                  <a:rPr lang="en-US" altLang="en-US" sz="1800" dirty="0"/>
                  <a:t>that contribute to benefit-risk </a:t>
                </a:r>
                <a:r>
                  <a:rPr lang="en-US" altLang="en-US" sz="1800" dirty="0" smtClean="0"/>
                  <a:t>analysis. </a:t>
                </a:r>
              </a:p>
              <a:p>
                <a:endParaRPr lang="en-US" altLang="en-US" sz="1800" dirty="0"/>
              </a:p>
              <a:p>
                <a:r>
                  <a:rPr lang="en-US" altLang="en-US" sz="1800" dirty="0" smtClean="0"/>
                  <a:t>Each </a:t>
                </a:r>
                <a:r>
                  <a:rPr lang="en-US" altLang="en-US" sz="1800" dirty="0"/>
                  <a:t>outcome is observed in as many as six different groups of </a:t>
                </a:r>
                <a:r>
                  <a:rPr lang="en-US" altLang="en-US" sz="1800" dirty="0" smtClean="0"/>
                  <a:t>patients.</a:t>
                </a:r>
              </a:p>
              <a:p>
                <a:pPr marL="0" indent="0">
                  <a:buNone/>
                </a:pPr>
                <a:endParaRPr lang="en-US" altLang="en-US" sz="18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en-US" sz="1800" b="0" i="1" smtClean="0">
                            <a:latin typeface="Cambria Math"/>
                          </a:rPr>
                          <m:t>𝑖𝑗𝑘</m:t>
                        </m:r>
                      </m:sub>
                    </m:sSub>
                    <m:r>
                      <a:rPr lang="en-US" altLang="en-US" sz="1800" b="0" i="1" smtClean="0">
                        <a:latin typeface="Cambria Math"/>
                      </a:rPr>
                      <m:t>=(</m:t>
                    </m:r>
                    <m:r>
                      <a:rPr lang="en-US" altLang="en-US" sz="1800" b="0" i="1" smtClean="0">
                        <a:latin typeface="Cambria Math"/>
                      </a:rPr>
                      <m:t>𝑙𝑜𝑔𝑖𝑡</m:t>
                    </m:r>
                    <m:r>
                      <a:rPr lang="en-US" altLang="en-US" sz="1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 smtClean="0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en-US" sz="1800" b="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sz="1800" dirty="0" smtClean="0"/>
                  <a:t>) +</a:t>
                </a:r>
                <a:r>
                  <a:rPr lang="en-US" altLang="en-US" sz="1800" dirty="0"/>
                  <a:t> </a:t>
                </a:r>
                <a14:m>
                  <m:oMath xmlns:m="http://schemas.openxmlformats.org/officeDocument/2006/math">
                    <m:r>
                      <a:rPr lang="en-US" altLang="en-US" sz="1800" b="0" i="1">
                        <a:latin typeface="Cambria Math"/>
                      </a:rPr>
                      <m:t>𝑙𝑜𝑔𝑖𝑡</m:t>
                    </m:r>
                    <m:r>
                      <a:rPr lang="en-US" altLang="en-US" sz="18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 smtClean="0">
                            <a:latin typeface="Cambria Math"/>
                          </a:rPr>
                          <m:t>2</m:t>
                        </m:r>
                        <m:r>
                          <a:rPr lang="en-US" altLang="en-US" sz="1800" b="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sz="1800" dirty="0"/>
                  <a:t>)) </a:t>
                </a:r>
                <a:r>
                  <a:rPr lang="en-US" altLang="en-US" sz="1800" dirty="0" smtClean="0"/>
                  <a:t>/ 2  -&gt; the mean proportion over both arms of the trial</a:t>
                </a:r>
              </a:p>
              <a:p>
                <a:endParaRPr lang="en-US" altLang="en-US" sz="18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 smtClean="0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𝑖𝑗𝑘</m:t>
                        </m:r>
                      </m:sub>
                    </m:sSub>
                    <m:r>
                      <a:rPr lang="en-US" altLang="en-US" sz="1800" b="0" i="1">
                        <a:latin typeface="Cambria Math"/>
                      </a:rPr>
                      <m:t>=(</m:t>
                    </m:r>
                    <m:r>
                      <a:rPr lang="en-US" altLang="en-US" sz="1800" b="0" i="1">
                        <a:latin typeface="Cambria Math"/>
                      </a:rPr>
                      <m:t>𝑙𝑜𝑔𝑖𝑡</m:t>
                    </m:r>
                    <m:r>
                      <a:rPr lang="en-US" altLang="en-US" sz="18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>
                            <a:latin typeface="Cambria Math"/>
                          </a:rPr>
                          <m:t>1</m:t>
                        </m:r>
                        <m:r>
                          <a:rPr lang="en-US" altLang="en-US" sz="1800" b="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sz="1800" dirty="0"/>
                  <a:t>) </a:t>
                </a:r>
                <a:r>
                  <a:rPr lang="en-US" altLang="en-US" sz="1800" dirty="0" smtClean="0"/>
                  <a:t>- </a:t>
                </a:r>
                <a14:m>
                  <m:oMath xmlns:m="http://schemas.openxmlformats.org/officeDocument/2006/math">
                    <m:r>
                      <a:rPr lang="en-US" altLang="en-US" sz="1800" b="0" i="1">
                        <a:latin typeface="Cambria Math"/>
                      </a:rPr>
                      <m:t>𝑙𝑜𝑔𝑖𝑡</m:t>
                    </m:r>
                    <m:r>
                      <a:rPr lang="en-US" altLang="en-US" sz="18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>
                            <a:latin typeface="Cambria Math"/>
                          </a:rPr>
                          <m:t>2</m:t>
                        </m:r>
                        <m:r>
                          <a:rPr lang="en-US" altLang="en-US" sz="1800" b="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sz="1800" dirty="0"/>
                  <a:t>))</a:t>
                </a:r>
                <a:r>
                  <a:rPr lang="en-US" altLang="en-US" sz="1800" dirty="0" smtClean="0"/>
                  <a:t> -&gt; our relative treatment effect for these outcomes.</a:t>
                </a:r>
              </a:p>
              <a:p>
                <a:endParaRPr lang="en-US" altLang="en-US" sz="1800" dirty="0"/>
              </a:p>
              <a:p>
                <a14:m>
                  <m:oMath xmlns:m="http://schemas.openxmlformats.org/officeDocument/2006/math">
                    <m:r>
                      <a:rPr lang="en-US" altLang="en-US" sz="1800" b="0" i="1">
                        <a:latin typeface="Cambria Math"/>
                      </a:rPr>
                      <m:t>(</m:t>
                    </m:r>
                    <m:r>
                      <a:rPr lang="en-US" altLang="en-US" sz="1800" b="0" i="1">
                        <a:latin typeface="Cambria Math"/>
                      </a:rPr>
                      <m:t>𝑙𝑜𝑔𝑖𝑡</m:t>
                    </m:r>
                    <m:d>
                      <m:dPr>
                        <m:ctrlPr>
                          <a:rPr lang="en-US" alt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altLang="en-US" sz="1800" b="0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en-US" altLang="en-US" sz="1800" b="0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en-US" sz="1800" b="0" i="1">
                                <a:latin typeface="Cambria Math"/>
                              </a:rPr>
                              <m:t>1</m:t>
                            </m:r>
                            <m:r>
                              <a:rPr lang="en-US" altLang="en-US" sz="1800" b="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altLang="en-US" sz="1800" b="0" i="1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altLang="en-US" sz="1800" dirty="0" smtClean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 smtClean="0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altLang="en-US" sz="1800" dirty="0" smtClean="0"/>
                  <a:t> / 2  and </a:t>
                </a:r>
                <a14:m>
                  <m:oMath xmlns:m="http://schemas.openxmlformats.org/officeDocument/2006/math">
                    <m:r>
                      <a:rPr lang="en-US" altLang="en-US" sz="1800" b="0" i="1">
                        <a:latin typeface="Cambria Math"/>
                      </a:rPr>
                      <m:t>(</m:t>
                    </m:r>
                    <m:r>
                      <a:rPr lang="en-US" altLang="en-US" sz="1800" b="0" i="1">
                        <a:latin typeface="Cambria Math"/>
                      </a:rPr>
                      <m:t>𝑙𝑜𝑔𝑖𝑡</m:t>
                    </m:r>
                    <m:d>
                      <m:dPr>
                        <m:ctrlPr>
                          <a:rPr lang="en-US" alt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altLang="en-US" sz="1800" b="0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en-US" altLang="en-US" sz="1800" b="0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en-US" sz="1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altLang="en-US" sz="1800" b="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altLang="en-US" sz="1800" b="0" i="1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altLang="en-US" sz="1800" dirty="0"/>
                  <a:t> </a:t>
                </a:r>
                <a:r>
                  <a:rPr lang="en-US" altLang="en-US" sz="1800" dirty="0" smtClean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altLang="en-US" sz="1800" dirty="0"/>
                  <a:t> / </a:t>
                </a:r>
                <a:r>
                  <a:rPr lang="en-US" altLang="en-US" sz="1800" dirty="0" smtClean="0"/>
                  <a:t>2.</a:t>
                </a:r>
              </a:p>
              <a:p>
                <a:endParaRPr lang="en-US" altLang="en-US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altLang="en-US" sz="1800" dirty="0" smtClean="0"/>
                  <a:t> ~ </a:t>
                </a:r>
                <a:r>
                  <a:rPr lang="en-US" altLang="en-US" sz="1800" i="1" dirty="0" smtClean="0"/>
                  <a:t>N</a:t>
                </a:r>
                <a:r>
                  <a:rPr lang="en-US" altLang="en-US" sz="1800" dirty="0" smtClean="0"/>
                  <a:t>(</a:t>
                </a:r>
                <a:r>
                  <a:rPr lang="en-US" altLang="en-US" sz="1800" i="1" dirty="0" smtClean="0"/>
                  <a:t>d, </a:t>
                </a:r>
                <a:r>
                  <a:rPr lang="el-GR" altLang="en-US" sz="1800" i="1" dirty="0" smtClean="0"/>
                  <a:t>ζ</a:t>
                </a:r>
                <a:r>
                  <a:rPr lang="en-US" altLang="en-US" sz="1800" i="1" dirty="0" smtClean="0"/>
                  <a:t> </a:t>
                </a:r>
                <a:r>
                  <a:rPr lang="en-US" altLang="en-US" sz="1800" dirty="0" smtClean="0"/>
                  <a:t>), </a:t>
                </a:r>
                <a:r>
                  <a:rPr lang="en-US" altLang="en-US" sz="1800" i="1" dirty="0" smtClean="0"/>
                  <a:t>d ~ </a:t>
                </a:r>
                <a:r>
                  <a:rPr lang="en-US" altLang="en-US" sz="1800" i="1" dirty="0" err="1" smtClean="0"/>
                  <a:t>Unif</a:t>
                </a:r>
                <a:r>
                  <a:rPr lang="en-US" altLang="en-US" sz="1800" dirty="0" smtClean="0"/>
                  <a:t>(-1, 1) (representing an average effect across all treatments and outcomes) and </a:t>
                </a:r>
                <a:r>
                  <a:rPr lang="el-GR" altLang="en-US" sz="1800" i="1" dirty="0" smtClean="0"/>
                  <a:t>ζ</a:t>
                </a:r>
                <a:r>
                  <a:rPr lang="en-US" altLang="en-US" sz="1800" i="1" dirty="0" smtClean="0"/>
                  <a:t> ~ </a:t>
                </a:r>
                <a:r>
                  <a:rPr lang="en-US" altLang="en-US" sz="1800" dirty="0" smtClean="0"/>
                  <a:t>Gamma(3, 1).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en-US" sz="1800" b="0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altLang="en-US" sz="1800" b="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altLang="en-US" sz="1800" dirty="0"/>
                  <a:t>~  </a:t>
                </a:r>
                <a:r>
                  <a:rPr lang="en-US" altLang="en-US" sz="1800" i="1" dirty="0"/>
                  <a:t>N</a:t>
                </a:r>
                <a:r>
                  <a:rPr lang="en-US" altLang="en-US" sz="1800" dirty="0"/>
                  <a:t>(0, 0.25). </a:t>
                </a:r>
                <a:endParaRPr lang="en-US" altLang="en-US" sz="1800" dirty="0" smtClean="0"/>
              </a:p>
              <a:p>
                <a:endParaRPr lang="en-US" altLang="en-US" sz="1800" dirty="0" smtClean="0"/>
              </a:p>
              <a:p>
                <a:r>
                  <a:rPr lang="en-US" sz="1800" dirty="0" smtClean="0"/>
                  <a:t>The </a:t>
                </a:r>
                <a:r>
                  <a:rPr lang="en-US" sz="1800" dirty="0"/>
                  <a:t>log-odds transformation is used in order to avoid the possibility of obtaining </a:t>
                </a:r>
                <a:r>
                  <a:rPr lang="en-US" sz="1800" dirty="0" smtClean="0"/>
                  <a:t>proportions outside </a:t>
                </a:r>
                <a:r>
                  <a:rPr lang="en-US" sz="1800" dirty="0"/>
                  <a:t>the interval (0, 1).</a:t>
                </a:r>
                <a:endParaRPr lang="en-US" altLang="en-US" sz="1800" dirty="0"/>
              </a:p>
              <a:p>
                <a:endParaRPr lang="en-US" altLang="en-US" sz="1200" b="1" dirty="0" smtClean="0"/>
              </a:p>
              <a:p>
                <a:endParaRPr lang="en-US" altLang="en-US" sz="1400" b="1" dirty="0"/>
              </a:p>
              <a:p>
                <a:endParaRPr lang="en-US" altLang="en-US" sz="1400" b="1" dirty="0"/>
              </a:p>
              <a:p>
                <a:endParaRPr lang="en-US" altLang="en-US" sz="1400" b="1" dirty="0"/>
              </a:p>
              <a:p>
                <a:endParaRPr lang="en-US" altLang="en-US" sz="1400" b="1" dirty="0"/>
              </a:p>
              <a:p>
                <a:pPr eaLnBrk="1" hangingPunct="1"/>
                <a:endParaRPr lang="en-US" altLang="en-US" sz="1800" b="1" dirty="0" smtClean="0"/>
              </a:p>
              <a:p>
                <a:pPr eaLnBrk="1" hangingPunct="1"/>
                <a:endParaRPr lang="en-US" altLang="en-US" sz="1800" b="1" dirty="0" smtClean="0"/>
              </a:p>
              <a:p>
                <a:pPr eaLnBrk="1" hangingPunct="1"/>
                <a:endParaRPr lang="en-US" altLang="en-US" sz="1800" b="1" dirty="0" smtClean="0"/>
              </a:p>
              <a:p>
                <a:pPr eaLnBrk="1" hangingPunct="1"/>
                <a:endParaRPr lang="en-US" altLang="en-US" sz="1800" b="1" dirty="0" smtClean="0"/>
              </a:p>
              <a:p>
                <a:pPr eaLnBrk="1" hangingPunct="1">
                  <a:buFontTx/>
                  <a:buNone/>
                </a:pPr>
                <a:endParaRPr lang="en-US" altLang="en-US" sz="1800" b="1" baseline="30000" dirty="0" smtClean="0"/>
              </a:p>
            </p:txBody>
          </p:sp>
        </mc:Choice>
        <mc:Fallback xmlns="">
          <p:sp>
            <p:nvSpPr>
              <p:cNvPr id="27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19100" y="762000"/>
                <a:ext cx="8229600" cy="5943600"/>
              </a:xfrm>
              <a:blipFill rotWithShape="1">
                <a:blip r:embed="rId2"/>
                <a:stretch>
                  <a:fillRect l="-593" t="-513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343400" y="6519863"/>
            <a:ext cx="685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 </a:t>
            </a:r>
            <a:r>
              <a:rPr lang="en-US" altLang="en-US" sz="1600" dirty="0" smtClean="0"/>
              <a:t>14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8874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altLang="en-US" sz="2800" b="1" dirty="0" smtClean="0"/>
              <a:t>Future directions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32388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/>
              <a:t>Accounting </a:t>
            </a:r>
            <a:r>
              <a:rPr lang="en-US" sz="1800" b="1" dirty="0"/>
              <a:t>for uncertainty: two main sources , model parameter uncertainty, preference/weighting </a:t>
            </a:r>
            <a:r>
              <a:rPr lang="en-US" sz="1800" b="1" dirty="0" smtClean="0"/>
              <a:t>uncertainty.</a:t>
            </a:r>
            <a:endParaRPr lang="en-US" sz="1800" b="1" dirty="0"/>
          </a:p>
          <a:p>
            <a:pPr>
              <a:defRPr/>
            </a:pPr>
            <a:endParaRPr lang="en-US" sz="1800" b="1" dirty="0"/>
          </a:p>
          <a:p>
            <a:pPr lvl="1">
              <a:defRPr/>
            </a:pPr>
            <a:r>
              <a:rPr lang="en-US" sz="1800" dirty="0" smtClean="0"/>
              <a:t>A </a:t>
            </a:r>
            <a:r>
              <a:rPr lang="en-US" sz="1800" dirty="0"/>
              <a:t>need to </a:t>
            </a:r>
            <a:r>
              <a:rPr lang="en-US" sz="1800" dirty="0" smtClean="0"/>
              <a:t>understand </a:t>
            </a:r>
            <a:r>
              <a:rPr lang="en-US" sz="1800" dirty="0"/>
              <a:t>the impact that different sources of uncertainty have on any </a:t>
            </a:r>
            <a:r>
              <a:rPr lang="en-US" sz="1800" dirty="0" smtClean="0"/>
              <a:t>benefit-risk (BR) </a:t>
            </a:r>
            <a:r>
              <a:rPr lang="en-US" sz="1800" dirty="0"/>
              <a:t>assessment.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 smtClean="0"/>
              <a:t>Helps </a:t>
            </a:r>
            <a:r>
              <a:rPr lang="en-US" sz="1800" dirty="0"/>
              <a:t>clinical/study teams understand the limits of the evidence </a:t>
            </a:r>
            <a:r>
              <a:rPr lang="en-US" sz="1800" dirty="0" smtClean="0"/>
              <a:t>generated   </a:t>
            </a:r>
            <a:endParaRPr lang="en-US" sz="1800" dirty="0"/>
          </a:p>
          <a:p>
            <a:pPr marL="400050" lvl="1" indent="0">
              <a:buNone/>
              <a:defRPr/>
            </a:pPr>
            <a:r>
              <a:rPr lang="en-US" sz="1800" dirty="0" smtClean="0"/>
              <a:t>        </a:t>
            </a:r>
          </a:p>
          <a:p>
            <a:pPr marL="400050" lvl="1" indent="0">
              <a:buNone/>
              <a:defRPr/>
            </a:pPr>
            <a:r>
              <a:rPr lang="en-US" sz="1800" dirty="0"/>
              <a:t> </a:t>
            </a:r>
            <a:r>
              <a:rPr lang="en-US" sz="1800" dirty="0" smtClean="0"/>
              <a:t>     1</a:t>
            </a:r>
            <a:r>
              <a:rPr lang="en-US" sz="1800" dirty="0"/>
              <a:t>. </a:t>
            </a:r>
            <a:r>
              <a:rPr lang="en-US" sz="1800" dirty="0" err="1"/>
              <a:t>Personalised</a:t>
            </a:r>
            <a:r>
              <a:rPr lang="en-US" sz="1800" dirty="0"/>
              <a:t> medicine - which patients are more likely to benefit</a:t>
            </a:r>
          </a:p>
          <a:p>
            <a:pPr lvl="1">
              <a:defRPr/>
            </a:pPr>
            <a:endParaRPr lang="en-US" sz="1800" dirty="0"/>
          </a:p>
          <a:p>
            <a:pPr marL="400050" lvl="1" indent="0">
              <a:buNone/>
              <a:defRPr/>
            </a:pPr>
            <a:r>
              <a:rPr lang="en-US" sz="1800" dirty="0" smtClean="0"/>
              <a:t>      2</a:t>
            </a:r>
            <a:r>
              <a:rPr lang="en-US" sz="1800" dirty="0"/>
              <a:t>. Strategy - important to understand the impact that uncertainty in </a:t>
            </a:r>
            <a:r>
              <a:rPr lang="en-US" sz="1800" dirty="0" smtClean="0"/>
              <a:t>the </a:t>
            </a:r>
          </a:p>
          <a:p>
            <a:pPr marL="400050" lvl="1" indent="0">
              <a:buNone/>
              <a:defRPr/>
            </a:pPr>
            <a:r>
              <a:rPr lang="en-US" sz="1800" dirty="0"/>
              <a:t> </a:t>
            </a:r>
            <a:r>
              <a:rPr lang="en-US" sz="1800" dirty="0" smtClean="0"/>
              <a:t>         data has on the BR </a:t>
            </a:r>
            <a:r>
              <a:rPr lang="en-US" sz="1800" dirty="0"/>
              <a:t>profile to </a:t>
            </a:r>
            <a:r>
              <a:rPr lang="en-US" sz="1800" dirty="0" err="1"/>
              <a:t>minimise</a:t>
            </a:r>
            <a:r>
              <a:rPr lang="en-US" sz="1800" dirty="0"/>
              <a:t> </a:t>
            </a:r>
            <a:r>
              <a:rPr lang="en-US" sz="1800" dirty="0" smtClean="0"/>
              <a:t>attrition</a:t>
            </a:r>
            <a:r>
              <a:rPr lang="en-US" sz="1400" dirty="0" smtClean="0"/>
              <a:t>. </a:t>
            </a:r>
            <a:r>
              <a:rPr lang="en-GB" sz="1800" dirty="0" smtClean="0"/>
              <a:t>For </a:t>
            </a:r>
            <a:r>
              <a:rPr lang="en-GB" sz="1800" dirty="0"/>
              <a:t>example, in an </a:t>
            </a:r>
            <a:endParaRPr lang="en-GB" sz="1800" dirty="0" smtClean="0"/>
          </a:p>
          <a:p>
            <a:pPr marL="400050" lvl="1" indent="0">
              <a:buNone/>
              <a:defRPr/>
            </a:pPr>
            <a:r>
              <a:rPr lang="en-GB" sz="1800" dirty="0"/>
              <a:t> </a:t>
            </a:r>
            <a:r>
              <a:rPr lang="en-GB" sz="1800" dirty="0" smtClean="0"/>
              <a:t>         MCDA </a:t>
            </a:r>
            <a:r>
              <a:rPr lang="en-GB" sz="1800" dirty="0"/>
              <a:t>analysis, given the chosen weights and utilities, one could ask </a:t>
            </a:r>
            <a:endParaRPr lang="en-GB" sz="1800" dirty="0" smtClean="0"/>
          </a:p>
          <a:p>
            <a:pPr marL="400050" lvl="1" indent="0">
              <a:buNone/>
              <a:defRPr/>
            </a:pPr>
            <a:r>
              <a:rPr lang="en-GB" sz="1800" dirty="0"/>
              <a:t> </a:t>
            </a:r>
            <a:r>
              <a:rPr lang="en-GB" sz="1800" dirty="0" smtClean="0"/>
              <a:t>         the </a:t>
            </a:r>
            <a:r>
              <a:rPr lang="en-GB" sz="1800" dirty="0"/>
              <a:t>question: how many events of type X would need to be observed </a:t>
            </a:r>
            <a:r>
              <a:rPr lang="en-GB" sz="1800" dirty="0" smtClean="0"/>
              <a:t>        	  to </a:t>
            </a:r>
            <a:r>
              <a:rPr lang="en-GB" sz="1800" dirty="0"/>
              <a:t>change the BR conclusions? </a:t>
            </a:r>
            <a:endParaRPr lang="en-US" sz="18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4541838" y="6275388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15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altLang="en-US" sz="2800" b="1" dirty="0" smtClean="0"/>
              <a:t>Future directions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z="1800" b="1" dirty="0"/>
              <a:t>Endpoint selection / Weighting based on empirical data </a:t>
            </a:r>
          </a:p>
          <a:p>
            <a:pPr>
              <a:defRPr/>
            </a:pPr>
            <a:endParaRPr lang="en-US" sz="1800" b="1" dirty="0"/>
          </a:p>
          <a:p>
            <a:pPr marL="400050" lvl="1" indent="0">
              <a:buNone/>
              <a:defRPr/>
            </a:pPr>
            <a:r>
              <a:rPr lang="en-US" sz="1400" dirty="0"/>
              <a:t>-  </a:t>
            </a:r>
            <a:r>
              <a:rPr lang="en-US" sz="1800" dirty="0"/>
              <a:t>Careful thought should be placed in the selection of endpoints, e.g., endpoint elicitation done before the conduct of </a:t>
            </a:r>
            <a:r>
              <a:rPr lang="en-US" sz="1800" dirty="0" smtClean="0"/>
              <a:t>the </a:t>
            </a:r>
            <a:r>
              <a:rPr lang="en-US" sz="1800" dirty="0"/>
              <a:t>trial.</a:t>
            </a:r>
          </a:p>
          <a:p>
            <a:pPr lvl="1">
              <a:defRPr/>
            </a:pPr>
            <a:endParaRPr lang="en-US" sz="1800" dirty="0"/>
          </a:p>
          <a:p>
            <a:pPr marL="400050" lvl="1" indent="0">
              <a:buNone/>
              <a:defRPr/>
            </a:pPr>
            <a:r>
              <a:rPr lang="en-US" sz="1800" dirty="0"/>
              <a:t>-  Other option: treat endpoint selection as a model selection problem; that is, use Bayes factors to select </a:t>
            </a:r>
            <a:r>
              <a:rPr lang="en-US" sz="1800" dirty="0" smtClean="0"/>
              <a:t>the </a:t>
            </a:r>
            <a:r>
              <a:rPr lang="en-US" sz="1800" dirty="0"/>
              <a:t>most </a:t>
            </a:r>
            <a:r>
              <a:rPr lang="en-US" sz="1800" dirty="0" smtClean="0"/>
              <a:t>appropriate </a:t>
            </a:r>
            <a:r>
              <a:rPr lang="en-US" sz="1800" dirty="0"/>
              <a:t>endpoints based on all available evidence.</a:t>
            </a:r>
          </a:p>
          <a:p>
            <a:pPr lvl="1">
              <a:defRPr/>
            </a:pPr>
            <a:endParaRPr lang="en-US" sz="1800" dirty="0"/>
          </a:p>
          <a:p>
            <a:pPr marL="400050" lvl="1" indent="0">
              <a:buNone/>
              <a:defRPr/>
            </a:pPr>
            <a:r>
              <a:rPr lang="en-US" sz="1800" dirty="0"/>
              <a:t>-  Prior distribution for different sets of endpoints / models could be based on both patient clinician preferences.</a:t>
            </a:r>
          </a:p>
          <a:p>
            <a:pPr lvl="1">
              <a:defRPr/>
            </a:pPr>
            <a:endParaRPr lang="en-US" sz="1800" dirty="0"/>
          </a:p>
          <a:p>
            <a:pPr marL="400050" lvl="1" indent="0">
              <a:buNone/>
              <a:defRPr/>
            </a:pPr>
            <a:r>
              <a:rPr lang="en-US" sz="1800" dirty="0"/>
              <a:t>- Evidence could consist of data on which endpoints are the most sensitive to changes in efficacy, for example.  </a:t>
            </a:r>
            <a:endParaRPr lang="en-US" sz="18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4541838" y="6275388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16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835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altLang="en-US" sz="2800" b="1" dirty="0" smtClean="0"/>
              <a:t>Future directions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sz="1800" b="1" dirty="0"/>
              <a:t>Incorporating external data/expert opinion into BR across the drug development process </a:t>
            </a:r>
          </a:p>
          <a:p>
            <a:pPr>
              <a:defRPr/>
            </a:pPr>
            <a:endParaRPr lang="en-US" sz="1800" b="1" dirty="0"/>
          </a:p>
          <a:p>
            <a:pPr lvl="1">
              <a:defRPr/>
            </a:pPr>
            <a:r>
              <a:rPr lang="en-US" sz="1800" dirty="0"/>
              <a:t>A Key concern: the question of whether certain rare safety findings should be quantified. </a:t>
            </a:r>
          </a:p>
          <a:p>
            <a:pPr marL="457200" lvl="1" indent="0">
              <a:buNone/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The probabilistic nature of the Bayesian approach can help in such scenarios by representing the rare nature of the event by a probability, conditional on the knowledge that the event is </a:t>
            </a:r>
            <a:r>
              <a:rPr lang="en-US" sz="1800" dirty="0" smtClean="0"/>
              <a:t>rare.</a:t>
            </a:r>
          </a:p>
          <a:p>
            <a:pPr marL="457200" lvl="1" indent="0">
              <a:buNone/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Important to understand when new accrue data warrants a change in safety management. </a:t>
            </a:r>
            <a:r>
              <a:rPr lang="en-US" sz="1800" dirty="0" smtClean="0"/>
              <a:t>Also, take into account patient preference. 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 smtClean="0"/>
              <a:t>But trying </a:t>
            </a:r>
            <a:r>
              <a:rPr lang="en-US" sz="1800" dirty="0"/>
              <a:t>to be non-informative when assessing the probability of a rare event occurring can lead to misleading </a:t>
            </a:r>
            <a:r>
              <a:rPr lang="en-US" sz="1800" dirty="0" smtClean="0"/>
              <a:t>results; e.g., quantity </a:t>
            </a:r>
            <a:r>
              <a:rPr lang="en-US" sz="1800" dirty="0"/>
              <a:t>of interest is not the event rate itself but a function of it. </a:t>
            </a:r>
            <a:endParaRPr lang="en-US" sz="18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4541838" y="6275388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17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494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altLang="en-US" sz="2800" b="1" dirty="0" smtClean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/>
              <a:t>I would like to thank all of the team members of the DIA Bayesian Benefit-Risk Working group</a:t>
            </a:r>
          </a:p>
          <a:p>
            <a:pPr>
              <a:defRPr/>
            </a:pPr>
            <a:endParaRPr lang="en-US" sz="1800" b="1" dirty="0"/>
          </a:p>
          <a:p>
            <a:pPr>
              <a:defRPr/>
            </a:pPr>
            <a:r>
              <a:rPr lang="en-US" sz="1800" b="1" dirty="0" smtClean="0"/>
              <a:t>Carl Di </a:t>
            </a:r>
            <a:r>
              <a:rPr lang="en-US" sz="1800" b="1" dirty="0" err="1" smtClean="0"/>
              <a:t>Casoli</a:t>
            </a:r>
            <a:r>
              <a:rPr lang="en-US" sz="1800" b="1" dirty="0" smtClean="0"/>
              <a:t> (Bayer)</a:t>
            </a:r>
          </a:p>
          <a:p>
            <a:pPr>
              <a:defRPr/>
            </a:pPr>
            <a:r>
              <a:rPr lang="en-US" sz="1800" b="1" dirty="0" smtClean="0"/>
              <a:t>Maria Costa  (GSK)</a:t>
            </a:r>
          </a:p>
          <a:p>
            <a:pPr>
              <a:defRPr/>
            </a:pPr>
            <a:r>
              <a:rPr lang="en-US" sz="1800" b="1" dirty="0" err="1" smtClean="0"/>
              <a:t>Weili</a:t>
            </a:r>
            <a:r>
              <a:rPr lang="en-US" sz="1800" b="1" dirty="0" smtClean="0"/>
              <a:t> He (Merck, Sharp, and </a:t>
            </a:r>
            <a:r>
              <a:rPr lang="en-US" sz="1800" b="1" dirty="0" err="1" smtClean="0"/>
              <a:t>Dohme</a:t>
            </a:r>
            <a:r>
              <a:rPr lang="en-US" sz="1800" b="1" dirty="0" smtClean="0"/>
              <a:t>)</a:t>
            </a:r>
          </a:p>
          <a:p>
            <a:pPr>
              <a:defRPr/>
            </a:pPr>
            <a:r>
              <a:rPr lang="en-US" sz="1800" b="1" dirty="0" smtClean="0"/>
              <a:t>Yannis Jemiai (</a:t>
            </a:r>
            <a:r>
              <a:rPr lang="en-US" sz="1800" b="1" dirty="0" err="1" smtClean="0"/>
              <a:t>Cytel</a:t>
            </a:r>
            <a:r>
              <a:rPr lang="en-US" sz="1800" b="1" dirty="0" smtClean="0"/>
              <a:t>)</a:t>
            </a:r>
          </a:p>
          <a:p>
            <a:pPr>
              <a:defRPr/>
            </a:pPr>
            <a:r>
              <a:rPr lang="en-US" sz="1800" b="1" dirty="0" smtClean="0"/>
              <a:t>Yueqin Zhao (FDA/CDER)</a:t>
            </a:r>
          </a:p>
          <a:p>
            <a:pPr>
              <a:defRPr/>
            </a:pPr>
            <a:r>
              <a:rPr lang="en-US" sz="1800" b="1" dirty="0" smtClean="0"/>
              <a:t>Akos Ferenc Pap (Bayer)</a:t>
            </a:r>
          </a:p>
          <a:p>
            <a:pPr>
              <a:defRPr/>
            </a:pPr>
            <a:r>
              <a:rPr lang="en-US" sz="1800" b="1" dirty="0" smtClean="0"/>
              <a:t>Michael Crane </a:t>
            </a:r>
          </a:p>
          <a:p>
            <a:pPr>
              <a:defRPr/>
            </a:pPr>
            <a:endParaRPr lang="en-US" sz="1800" b="1" dirty="0"/>
          </a:p>
          <a:p>
            <a:pPr>
              <a:defRPr/>
            </a:pPr>
            <a:r>
              <a:rPr lang="en-US" sz="1800" b="1" dirty="0" smtClean="0"/>
              <a:t>And a special thank you to Karen Price, of Eli Lilly, for </a:t>
            </a:r>
            <a:r>
              <a:rPr lang="en-US" sz="1800" b="1" dirty="0" err="1" smtClean="0"/>
              <a:t>organising</a:t>
            </a:r>
            <a:r>
              <a:rPr lang="en-US" sz="1800" b="1" dirty="0" smtClean="0"/>
              <a:t> these groups! </a:t>
            </a: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 smtClean="0"/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4541838" y="6275388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/>
              <a:t>18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796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113"/>
            <a:ext cx="8305800" cy="334962"/>
          </a:xfrm>
          <a:noFill/>
        </p:spPr>
        <p:txBody>
          <a:bodyPr/>
          <a:lstStyle/>
          <a:p>
            <a:pPr eaLnBrk="1" hangingPunct="1"/>
            <a:r>
              <a:rPr lang="en-US" altLang="en-US" sz="2800" b="1" smtClean="0"/>
              <a:t>References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457200"/>
            <a:ext cx="83820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 </a:t>
            </a:r>
          </a:p>
          <a:p>
            <a:r>
              <a:rPr lang="en-US" sz="1800" dirty="0" err="1"/>
              <a:t>Levitan</a:t>
            </a:r>
            <a:r>
              <a:rPr lang="en-US" sz="1800" dirty="0"/>
              <a:t>, B., Phillips, L.D., and Walker, S. (2014). Structured approaches to benefit-risk assessment: a case study and the patient perspective. </a:t>
            </a:r>
            <a:r>
              <a:rPr lang="en-US" sz="1800" i="1" dirty="0"/>
              <a:t>DIA Therapeutic Innovation &amp; Regulatory Science</a:t>
            </a:r>
            <a:r>
              <a:rPr lang="en-US" sz="1800" dirty="0"/>
              <a:t>, </a:t>
            </a:r>
            <a:r>
              <a:rPr lang="en-US" sz="1800" b="1" dirty="0"/>
              <a:t>48</a:t>
            </a:r>
            <a:r>
              <a:rPr lang="en-US" sz="1800" dirty="0"/>
              <a:t>: 564-573.</a:t>
            </a:r>
          </a:p>
          <a:p>
            <a:pPr marL="0" indent="0">
              <a:buNone/>
            </a:pPr>
            <a:r>
              <a:rPr lang="en-US" sz="1800" dirty="0"/>
              <a:t>  </a:t>
            </a:r>
          </a:p>
          <a:p>
            <a:r>
              <a:rPr lang="en-US" sz="1800" dirty="0"/>
              <a:t>21</a:t>
            </a:r>
            <a:r>
              <a:rPr lang="en-US" sz="1800" baseline="30000" dirty="0"/>
              <a:t>st</a:t>
            </a:r>
            <a:r>
              <a:rPr lang="en-US" sz="1800" dirty="0"/>
              <a:t> Century Cures Act, July 13 2015, URL: </a:t>
            </a:r>
            <a:r>
              <a:rPr lang="en-US" sz="1800" u="sng" dirty="0">
                <a:hlinkClick r:id="rId2"/>
              </a:rPr>
              <a:t>https://www.congress.gov/bill/114th-congress/house-bill/6/text</a:t>
            </a:r>
            <a:r>
              <a:rPr lang="en-US" sz="1800" dirty="0"/>
              <a:t> [last accessed September 10, 2015].</a:t>
            </a:r>
          </a:p>
          <a:p>
            <a:pPr marL="0" indent="0">
              <a:buNone/>
            </a:pPr>
            <a:r>
              <a:rPr lang="en-US" sz="1800" dirty="0"/>
              <a:t>  </a:t>
            </a:r>
          </a:p>
          <a:p>
            <a:r>
              <a:rPr lang="en-US" sz="1800" dirty="0"/>
              <a:t>European Medicines Agency. Benefit-risk methodology project work package 3 report: Field tests. London, European Medicines Agency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err="1"/>
              <a:t>Waddingham</a:t>
            </a:r>
            <a:r>
              <a:rPr lang="en-US" sz="1800" dirty="0"/>
              <a:t> E., Mt-Isa S., Nixon R., Ashby D. (2015) A Bayesian approach to probabilistic sensitivity analysis in structured benefit risk assessment. </a:t>
            </a:r>
            <a:r>
              <a:rPr lang="en-US" sz="1800" i="1" dirty="0" err="1"/>
              <a:t>Biom</a:t>
            </a:r>
            <a:r>
              <a:rPr lang="en-US" sz="1800" i="1" dirty="0"/>
              <a:t> J.,</a:t>
            </a:r>
            <a:r>
              <a:rPr lang="en-US" sz="1800" dirty="0"/>
              <a:t> </a:t>
            </a:r>
            <a:r>
              <a:rPr lang="en-US" sz="1800" b="1" dirty="0"/>
              <a:t>58</a:t>
            </a:r>
            <a:r>
              <a:rPr lang="en-US" sz="1800" dirty="0"/>
              <a:t>:28-42.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Braun, T. (2002). The bivariate continual reassessment method: extending the CRM to phase I trials of two competing outcomes. </a:t>
            </a:r>
            <a:r>
              <a:rPr lang="en-US" sz="1800" i="1" dirty="0"/>
              <a:t>Controlled Clinical Trials,</a:t>
            </a:r>
            <a:r>
              <a:rPr lang="en-US" sz="1800" dirty="0"/>
              <a:t> </a:t>
            </a:r>
            <a:r>
              <a:rPr lang="en-US" sz="1800" b="1" dirty="0"/>
              <a:t>23</a:t>
            </a:r>
            <a:r>
              <a:rPr lang="en-US" sz="1800" dirty="0"/>
              <a:t>:240-256.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800" dirty="0"/>
              <a:t> 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/>
          </a:p>
        </p:txBody>
      </p:sp>
      <p:sp>
        <p:nvSpPr>
          <p:cNvPr id="41988" name="Text Box 7"/>
          <p:cNvSpPr txBox="1">
            <a:spLocks noChangeArrowheads="1"/>
          </p:cNvSpPr>
          <p:nvPr/>
        </p:nvSpPr>
        <p:spPr bwMode="auto">
          <a:xfrm>
            <a:off x="4343400" y="6481763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     </a:t>
            </a:r>
            <a:r>
              <a:rPr lang="en-US" altLang="en-US" sz="1600" dirty="0" smtClean="0"/>
              <a:t>19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848600" cy="6858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1"/>
                </a:solidFill>
                <a:latin typeface="Tahoma" pitchFamily="34" charset="0"/>
              </a:rPr>
              <a:t>Presentation 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Background and Motivation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The Usefulness of </a:t>
            </a:r>
            <a:r>
              <a:rPr lang="en-US" sz="2000" b="1" dirty="0"/>
              <a:t>B</a:t>
            </a:r>
            <a:r>
              <a:rPr lang="en-US" sz="2000" b="1" dirty="0" smtClean="0"/>
              <a:t>ayesian Inference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Top-Level Summary </a:t>
            </a:r>
            <a:r>
              <a:rPr lang="en-US" sz="2000" b="1" dirty="0"/>
              <a:t>of </a:t>
            </a:r>
            <a:r>
              <a:rPr lang="en-US" sz="2000" b="1" dirty="0" smtClean="0"/>
              <a:t>Methods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Discussion of Three Recent </a:t>
            </a:r>
            <a:r>
              <a:rPr lang="en-US" sz="2000" b="1" dirty="0" smtClean="0"/>
              <a:t>Approaches</a:t>
            </a:r>
            <a:endParaRPr lang="en-US" sz="2000" b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Conclusion: Future Research Directions in Bayesian Benefit-Risk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000" dirty="0" smtClean="0"/>
              <a:t>					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4419600" y="6324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113"/>
            <a:ext cx="8305800" cy="334962"/>
          </a:xfrm>
          <a:noFill/>
        </p:spPr>
        <p:txBody>
          <a:bodyPr/>
          <a:lstStyle/>
          <a:p>
            <a:pPr eaLnBrk="1" hangingPunct="1"/>
            <a:r>
              <a:rPr lang="en-US" altLang="en-US" sz="2800" b="1" dirty="0" smtClean="0"/>
              <a:t>References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457200"/>
            <a:ext cx="8382000" cy="5791200"/>
          </a:xfrm>
        </p:spPr>
        <p:txBody>
          <a:bodyPr/>
          <a:lstStyle/>
          <a:p>
            <a:endParaRPr lang="en-US" sz="800" dirty="0"/>
          </a:p>
          <a:p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eaLnBrk="1" hangingPunct="1">
              <a:lnSpc>
                <a:spcPct val="80000"/>
              </a:lnSpc>
              <a:defRPr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/>
          </a:p>
        </p:txBody>
      </p:sp>
      <p:sp>
        <p:nvSpPr>
          <p:cNvPr id="41988" name="Text Box 7"/>
          <p:cNvSpPr txBox="1">
            <a:spLocks noChangeArrowheads="1"/>
          </p:cNvSpPr>
          <p:nvPr/>
        </p:nvSpPr>
        <p:spPr bwMode="auto">
          <a:xfrm>
            <a:off x="4343400" y="6481763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     </a:t>
            </a:r>
            <a:r>
              <a:rPr lang="en-US" altLang="en-US" sz="1600" dirty="0" smtClean="0"/>
              <a:t>20</a:t>
            </a:r>
            <a:endParaRPr lang="en-US" alt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7620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Zhao Y., </a:t>
            </a:r>
            <a:r>
              <a:rPr lang="en-US" dirty="0" err="1"/>
              <a:t>Zalkikar</a:t>
            </a:r>
            <a:r>
              <a:rPr lang="en-US" dirty="0"/>
              <a:t> J., Tiwari R.C., and </a:t>
            </a:r>
            <a:r>
              <a:rPr lang="en-US" dirty="0" err="1"/>
              <a:t>LaVange</a:t>
            </a:r>
            <a:r>
              <a:rPr lang="en-US" dirty="0"/>
              <a:t> L.M. (2014). Bayesian approach for benefit-risk assessment. </a:t>
            </a:r>
            <a:r>
              <a:rPr lang="en-US" i="1" dirty="0"/>
              <a:t>Statistics in Biopharmaceutical Research,</a:t>
            </a:r>
            <a:r>
              <a:rPr lang="en-US" dirty="0"/>
              <a:t> </a:t>
            </a:r>
            <a:r>
              <a:rPr lang="en-US" b="1" dirty="0"/>
              <a:t>6</a:t>
            </a:r>
            <a:r>
              <a:rPr lang="en-US" dirty="0"/>
              <a:t>:326-337</a:t>
            </a:r>
          </a:p>
          <a:p>
            <a:endParaRPr lang="en-US" dirty="0"/>
          </a:p>
          <a:p>
            <a:r>
              <a:rPr lang="de-DE" dirty="0" err="1"/>
              <a:t>Chuang</a:t>
            </a:r>
            <a:r>
              <a:rPr lang="de-DE" dirty="0"/>
              <a:t>-Stein C., </a:t>
            </a:r>
            <a:r>
              <a:rPr lang="de-DE" dirty="0" err="1"/>
              <a:t>Mohberg</a:t>
            </a:r>
            <a:r>
              <a:rPr lang="de-DE" dirty="0"/>
              <a:t> N.R., </a:t>
            </a:r>
            <a:r>
              <a:rPr lang="de-DE" dirty="0" err="1"/>
              <a:t>Sinkula</a:t>
            </a:r>
            <a:r>
              <a:rPr lang="de-DE" dirty="0"/>
              <a:t> M.S. (1991). </a:t>
            </a:r>
            <a:r>
              <a:rPr lang="en-US" dirty="0"/>
              <a:t>Three measures for simultaneously evaluating benefits and risks using categorical data from clinical trials. </a:t>
            </a:r>
            <a:r>
              <a:rPr lang="en-US" i="1" dirty="0"/>
              <a:t>Statistics in Medicine,</a:t>
            </a:r>
            <a:r>
              <a:rPr lang="en-US" dirty="0"/>
              <a:t> </a:t>
            </a:r>
            <a:r>
              <a:rPr lang="en-US" b="1" dirty="0"/>
              <a:t>10</a:t>
            </a:r>
            <a:r>
              <a:rPr lang="en-US" dirty="0"/>
              <a:t>:1349-1359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He W., Cao, X, Xu L. (2012</a:t>
            </a:r>
            <a:r>
              <a:rPr lang="en-US" dirty="0"/>
              <a:t>). A framework for joint modeling and joint assessment of efficacy and safety endpoints for probability of success evaluation and optimal dose selection</a:t>
            </a:r>
            <a:r>
              <a:rPr lang="en-US" dirty="0" smtClean="0"/>
              <a:t>. </a:t>
            </a:r>
            <a:r>
              <a:rPr lang="en-US" i="1" dirty="0" smtClean="0"/>
              <a:t>Statistics in Medicine,</a:t>
            </a:r>
            <a:r>
              <a:rPr lang="en-US" dirty="0" smtClean="0"/>
              <a:t> </a:t>
            </a:r>
            <a:r>
              <a:rPr lang="en-US" b="1" dirty="0" smtClean="0"/>
              <a:t>31</a:t>
            </a:r>
            <a:r>
              <a:rPr lang="en-US" dirty="0" smtClean="0"/>
              <a:t>(5): 401-419.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924800" cy="838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chemeClr val="tx1"/>
                </a:solidFill>
              </a:rPr>
              <a:t>Background &amp; Motivation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533900" y="63246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3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762000" y="609600"/>
            <a:ext cx="81534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dirty="0"/>
              <a:t>  </a:t>
            </a:r>
            <a:r>
              <a:rPr lang="en-US" altLang="en-US" sz="1800" dirty="0"/>
              <a:t>Assessing whether a drug works or not typically </a:t>
            </a:r>
            <a:r>
              <a:rPr lang="en-US" altLang="en-US" sz="1800" dirty="0" smtClean="0"/>
              <a:t>means to </a:t>
            </a:r>
            <a:r>
              <a:rPr lang="en-US" altLang="en-US" sz="1800" dirty="0"/>
              <a:t>reach a statistically significant result for the comparison of </a:t>
            </a:r>
            <a:r>
              <a:rPr lang="en-US" altLang="en-US" sz="1800" dirty="0" smtClean="0"/>
              <a:t>interest</a:t>
            </a:r>
            <a:r>
              <a:rPr lang="en-US" altLang="en-US" sz="1800" dirty="0"/>
              <a:t> which is usually efficacy </a:t>
            </a:r>
            <a:r>
              <a:rPr lang="en-US" altLang="en-US" sz="1800" dirty="0" smtClean="0"/>
              <a:t>only.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 Reason: a B-R analysis can be also conducted to provide CI (</a:t>
            </a:r>
            <a:r>
              <a:rPr lang="en-US" altLang="en-US" sz="1800" dirty="0" err="1"/>
              <a:t>CrI</a:t>
            </a:r>
            <a:r>
              <a:rPr lang="en-US" altLang="en-US" sz="1800" dirty="0"/>
              <a:t>) and p-value</a:t>
            </a:r>
            <a:endParaRPr lang="en-US" altLang="en-US" sz="1800" dirty="0" smtClean="0"/>
          </a:p>
          <a:p>
            <a:pPr eaLnBrk="1" hangingPunct="1">
              <a:spcBef>
                <a:spcPct val="0"/>
              </a:spcBef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</a:pPr>
            <a:r>
              <a:rPr lang="en-US" altLang="en-US" sz="1800" dirty="0" smtClean="0"/>
              <a:t>   But </a:t>
            </a:r>
            <a:r>
              <a:rPr lang="en-US" altLang="en-US" sz="1800" dirty="0"/>
              <a:t>how does one determine whether the Benefit-Risk (BR) profile of a drug is “positive”? </a:t>
            </a:r>
            <a:r>
              <a:rPr lang="en-US" altLang="en-US" sz="1800" dirty="0" smtClean="0"/>
              <a:t> 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800" b="1" dirty="0" smtClean="0"/>
          </a:p>
          <a:p>
            <a:pPr eaLnBrk="1" hangingPunct="1">
              <a:spcBef>
                <a:spcPct val="0"/>
              </a:spcBef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</a:pPr>
            <a:r>
              <a:rPr lang="en-US" altLang="en-US" sz="1800" b="1" dirty="0"/>
              <a:t>   </a:t>
            </a:r>
            <a:r>
              <a:rPr lang="en-US" altLang="en-US" sz="1800" dirty="0"/>
              <a:t>In recent years, qualitative frameworks and quantitative evaluations of BR have been proposed to support this challenging process</a:t>
            </a:r>
            <a:r>
              <a:rPr lang="en-US" altLang="en-US" sz="1800" dirty="0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dirty="0" smtClean="0"/>
          </a:p>
          <a:p>
            <a:pPr eaLnBrk="1" hangingPunct="1">
              <a:spcBef>
                <a:spcPct val="0"/>
              </a:spcBef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</a:pPr>
            <a:r>
              <a:rPr lang="en-US" altLang="en-US" sz="1800" dirty="0" smtClean="0"/>
              <a:t>  DIA Bayesian Benefit Risk </a:t>
            </a:r>
            <a:r>
              <a:rPr lang="en-US" altLang="en-US" sz="1800" dirty="0"/>
              <a:t>W</a:t>
            </a:r>
            <a:r>
              <a:rPr lang="en-US" altLang="en-US" sz="1800" dirty="0" smtClean="0"/>
              <a:t>orking </a:t>
            </a:r>
            <a:r>
              <a:rPr lang="en-US" altLang="en-US" sz="1800" dirty="0"/>
              <a:t>G</a:t>
            </a:r>
            <a:r>
              <a:rPr lang="en-US" altLang="en-US" sz="1800" dirty="0" smtClean="0"/>
              <a:t>roup was formed, consisting of the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/>
              <a:t> </a:t>
            </a:r>
            <a:r>
              <a:rPr lang="en-US" altLang="en-US" sz="1800" dirty="0" smtClean="0"/>
              <a:t>   authors of this presentation. 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</a:pP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14400"/>
          </a:xfrm>
        </p:spPr>
        <p:txBody>
          <a:bodyPr/>
          <a:lstStyle/>
          <a:p>
            <a:r>
              <a:rPr lang="en-US" altLang="en-US" sz="2800" b="1" smtClean="0">
                <a:solidFill>
                  <a:schemeClr val="tx1"/>
                </a:solidFill>
              </a:rPr>
              <a:t>Background and Motivation</a:t>
            </a:r>
            <a:endParaRPr lang="en-US" alt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75" y="490538"/>
            <a:ext cx="8229600" cy="6172200"/>
          </a:xfrm>
        </p:spPr>
        <p:txBody>
          <a:bodyPr/>
          <a:lstStyle/>
          <a:p>
            <a:pPr>
              <a:defRPr/>
            </a:pPr>
            <a:r>
              <a:rPr lang="en-US" sz="1600" dirty="0"/>
              <a:t>One important aspect of any BR assessment is the inclusion of different stakeholders in the decision-making </a:t>
            </a:r>
            <a:r>
              <a:rPr lang="en-US" sz="1600" dirty="0" smtClean="0"/>
              <a:t>process. 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smtClean="0"/>
              <a:t>In </a:t>
            </a:r>
            <a:r>
              <a:rPr lang="en-US" sz="1600" dirty="0"/>
              <a:t>particular, there is growing recognition of the importance </a:t>
            </a:r>
            <a:r>
              <a:rPr lang="en-US" sz="1600" dirty="0" smtClean="0"/>
              <a:t>regarding </a:t>
            </a:r>
            <a:r>
              <a:rPr lang="en-US" sz="1600" dirty="0"/>
              <a:t>endpoint selection </a:t>
            </a:r>
            <a:r>
              <a:rPr lang="en-US" sz="1600" dirty="0" smtClean="0"/>
              <a:t>and the weighting of different outcomes.</a:t>
            </a:r>
          </a:p>
          <a:p>
            <a:pPr marL="0" indent="0"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600" b="1" dirty="0"/>
          </a:p>
          <a:p>
            <a:pPr>
              <a:defRPr/>
            </a:pPr>
            <a:r>
              <a:rPr lang="en-US" sz="1600" dirty="0" err="1"/>
              <a:t>Levitan</a:t>
            </a:r>
            <a:r>
              <a:rPr lang="en-US" sz="1600" dirty="0"/>
              <a:t> </a:t>
            </a:r>
            <a:r>
              <a:rPr lang="en-US" sz="1600" i="1" dirty="0"/>
              <a:t>et al.</a:t>
            </a:r>
            <a:r>
              <a:rPr lang="en-US" sz="1600" dirty="0"/>
              <a:t> (2014</a:t>
            </a:r>
            <a:r>
              <a:rPr lang="en-US" sz="1600" dirty="0" smtClean="0"/>
              <a:t>) looked at results of experiment where the  patients</a:t>
            </a:r>
            <a:r>
              <a:rPr lang="en-US" sz="1600" dirty="0"/>
              <a:t>’ weighting of the different benefits and risks differed substantially from those selected by regulators and sponsors</a:t>
            </a:r>
            <a:r>
              <a:rPr lang="en-US" sz="1600" dirty="0" smtClean="0"/>
              <a:t>.</a:t>
            </a:r>
          </a:p>
          <a:p>
            <a:pPr marL="0" indent="0">
              <a:buNone/>
              <a:defRPr/>
            </a:pPr>
            <a:endParaRPr lang="en-US" sz="1600" b="1" dirty="0" smtClean="0"/>
          </a:p>
          <a:p>
            <a:pPr marL="0" indent="0">
              <a:buNone/>
              <a:defRPr/>
            </a:pPr>
            <a:endParaRPr lang="en-US" sz="1600" b="1" dirty="0"/>
          </a:p>
          <a:p>
            <a:pPr>
              <a:defRPr/>
            </a:pPr>
            <a:r>
              <a:rPr lang="en-US" sz="1600" dirty="0"/>
              <a:t>The 21</a:t>
            </a:r>
            <a:r>
              <a:rPr lang="en-US" sz="1600" baseline="30000" dirty="0"/>
              <a:t>st</a:t>
            </a:r>
            <a:r>
              <a:rPr lang="en-US" sz="1600" dirty="0"/>
              <a:t> Century Cures Act (21</a:t>
            </a:r>
            <a:r>
              <a:rPr lang="en-US" sz="1600" baseline="30000" dirty="0"/>
              <a:t>st</a:t>
            </a:r>
            <a:r>
              <a:rPr lang="en-US" sz="1600" dirty="0"/>
              <a:t> Century Cures Act, 2015) further stresses the importance of including “patient experience data” in regulatory decision-making regarding the BR of a new medicinal </a:t>
            </a:r>
            <a:r>
              <a:rPr lang="en-US" sz="1600" dirty="0" smtClean="0"/>
              <a:t>product</a:t>
            </a:r>
            <a:endParaRPr lang="en-US" sz="1600" dirty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smtClean="0"/>
              <a:t>Using </a:t>
            </a:r>
            <a:r>
              <a:rPr lang="en-US" sz="1600" dirty="0"/>
              <a:t>quantitative BR techniques makes this assessment transparent, explicit and robust: which data is used and why, how different sources of data are integrated and how conclusions are derived. </a:t>
            </a: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endParaRPr lang="en-US" sz="16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1800" b="1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1800" b="1" dirty="0" smtClean="0"/>
          </a:p>
          <a:p>
            <a:pPr marL="0" indent="0">
              <a:buFontTx/>
              <a:buNone/>
              <a:defRPr/>
            </a:pPr>
            <a:endParaRPr lang="en-US" sz="1800" b="1" dirty="0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4273550" y="65198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chemeClr val="tx1"/>
                </a:solidFill>
              </a:rPr>
              <a:t>The Usefulness of Bayesian Inference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685800"/>
            <a:ext cx="8229600" cy="5578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sz="1400" b="1" dirty="0" smtClean="0"/>
              <a:t>	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800" dirty="0"/>
              <a:t>Bayesian analysis, with its formal utilization of prior information and repeated </a:t>
            </a:r>
            <a:r>
              <a:rPr lang="en-US" sz="1800" dirty="0" smtClean="0"/>
              <a:t>updates, </a:t>
            </a:r>
            <a:r>
              <a:rPr lang="en-US" sz="1800" dirty="0"/>
              <a:t>naturally supports decision theory</a:t>
            </a:r>
            <a:r>
              <a:rPr lang="en-US" sz="1800" dirty="0" smtClean="0"/>
              <a:t>.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Bayesian </a:t>
            </a:r>
            <a:r>
              <a:rPr lang="en-US" sz="1800" dirty="0" smtClean="0"/>
              <a:t>benefit-risk (BR) </a:t>
            </a:r>
            <a:r>
              <a:rPr lang="en-US" sz="1800" dirty="0"/>
              <a:t>approaches </a:t>
            </a:r>
            <a:r>
              <a:rPr lang="en-US" sz="1800" dirty="0" smtClean="0"/>
              <a:t>allow </a:t>
            </a:r>
            <a:r>
              <a:rPr lang="en-US" sz="1800" dirty="0"/>
              <a:t>one to explore the variability of the BR profile in the presence of uncertainty </a:t>
            </a:r>
            <a:r>
              <a:rPr lang="en-US" sz="1800" dirty="0" smtClean="0"/>
              <a:t>in </a:t>
            </a:r>
            <a:r>
              <a:rPr lang="en-US" sz="1800" dirty="0"/>
              <a:t>a sequential manner as information accrues</a:t>
            </a:r>
            <a:r>
              <a:rPr lang="en-US" sz="1800" dirty="0" smtClean="0"/>
              <a:t>. </a:t>
            </a:r>
          </a:p>
          <a:p>
            <a:pPr marL="0" indent="0">
              <a:buNone/>
              <a:defRPr/>
            </a:pP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Decision-making </a:t>
            </a:r>
            <a:r>
              <a:rPr lang="en-US" sz="1800" dirty="0"/>
              <a:t>under uncertainty is described in the FDA and EMA  Benefit-Risk guidance documents as one of the key challenges of BR evaluations (FDA PDUFA V, 2013; EMA Benefit-risk methodology project). </a:t>
            </a:r>
            <a:endParaRPr lang="en-US" sz="1800" dirty="0" smtClean="0"/>
          </a:p>
          <a:p>
            <a:pPr marL="0" indent="0"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When uncertainty results from lack of information (for example, lack of safety data due to insufficient exposure), regulatory agencies often rely on post-market </a:t>
            </a:r>
            <a:r>
              <a:rPr lang="en-US" sz="1800" dirty="0" smtClean="0"/>
              <a:t>data.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In </a:t>
            </a:r>
            <a:r>
              <a:rPr lang="en-US" sz="1800" dirty="0"/>
              <a:t>this scenario, EMA’s Benefit-risk methodology project sees quantitative BR methods playing a key role in periodic benefit-risk evaluations.  </a:t>
            </a:r>
          </a:p>
          <a:p>
            <a:pPr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1800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18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 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1800" b="1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2400" b="1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dirty="0" smtClean="0"/>
              <a:t>		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400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0" y="6484938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-4763"/>
            <a:ext cx="8229600" cy="868363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tx1"/>
                </a:solidFill>
              </a:rPr>
              <a:t>The Usefulness of Bayesian inference</a:t>
            </a:r>
            <a:endParaRPr lang="en-US" altLang="en-US" sz="28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77838" y="685800"/>
            <a:ext cx="8229600" cy="5562600"/>
          </a:xfrm>
        </p:spPr>
        <p:txBody>
          <a:bodyPr/>
          <a:lstStyle/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 dirty="0" smtClean="0"/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 dirty="0" smtClean="0"/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dirty="0" smtClean="0"/>
              <a:t>The Bayesian updating mechanism based on accumulated data allows for the incorporation of external data and/or subjective beliefs, expert knowledge or patient insight. 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endParaRPr lang="en-US" altLang="en-US" sz="1800" dirty="0" smtClean="0"/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 dirty="0" smtClean="0"/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endParaRPr lang="en-US" altLang="en-US" sz="1800" dirty="0"/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dirty="0" smtClean="0"/>
              <a:t>This formal inclusion of perspectives from different stakeholders can highlight potential divergences and lead to a more focused dialogue.</a:t>
            </a:r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 dirty="0" smtClean="0"/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 dirty="0" smtClean="0"/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endParaRPr lang="en-US" altLang="en-US" sz="1800" dirty="0" smtClean="0"/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dirty="0" smtClean="0"/>
              <a:t>The Bayesian framework, with its underlying prediction mechanism, also provides a natural approach for accounting for missing efficacy and safety data. 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endParaRPr lang="en-US" altLang="en-US" sz="18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endParaRPr lang="en-US" altLang="en-US" sz="16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endParaRPr lang="en-US" altLang="en-US" sz="1600" dirty="0" smtClean="0"/>
          </a:p>
          <a:p>
            <a:endParaRPr lang="en-US" altLang="en-US" dirty="0" smtClean="0"/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4757738" y="63246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457200"/>
          </a:xfrm>
        </p:spPr>
        <p:txBody>
          <a:bodyPr/>
          <a:lstStyle/>
          <a:p>
            <a:r>
              <a:rPr lang="en-US" altLang="en-US" sz="2800" b="1" dirty="0" smtClean="0"/>
              <a:t>Top-Level Summary of Methods </a:t>
            </a:r>
            <a:br>
              <a:rPr lang="en-US" altLang="en-US" sz="2800" b="1" dirty="0" smtClean="0"/>
            </a:br>
            <a:endParaRPr lang="en-US" alt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04800" y="623599"/>
            <a:ext cx="8229600" cy="5791200"/>
          </a:xfrm>
        </p:spPr>
        <p:txBody>
          <a:bodyPr/>
          <a:lstStyle/>
          <a:p>
            <a:r>
              <a:rPr lang="en-US" altLang="en-US" sz="1800" dirty="0" smtClean="0"/>
              <a:t>Bayesian framework for sequential dose selection; e.g., optimize a utility function that describes the trade-off between efficacy and toxicity.</a:t>
            </a:r>
            <a:r>
              <a:rPr lang="en-US" altLang="en-US" sz="1800" dirty="0"/>
              <a:t> </a:t>
            </a:r>
            <a:endParaRPr lang="en-US" altLang="en-US" sz="1800" dirty="0" smtClean="0"/>
          </a:p>
          <a:p>
            <a:endParaRPr lang="en-US" altLang="en-US" sz="1800" dirty="0"/>
          </a:p>
          <a:p>
            <a:r>
              <a:rPr lang="en-US" altLang="en-US" sz="1800" dirty="0" smtClean="0"/>
              <a:t>Braun (2002) provided the Continual </a:t>
            </a:r>
            <a:r>
              <a:rPr lang="en-US" altLang="en-US" sz="1800" dirty="0"/>
              <a:t>Reassessment Method (</a:t>
            </a:r>
            <a:r>
              <a:rPr lang="en-US" altLang="en-US" sz="1800" dirty="0" err="1"/>
              <a:t>bCRM</a:t>
            </a:r>
            <a:r>
              <a:rPr lang="en-US" altLang="en-US" sz="1800" dirty="0" smtClean="0"/>
              <a:t>): a Bayesian bivariate trial design in which the MTD is based on both toxicity and disease progression. Prior </a:t>
            </a:r>
            <a:r>
              <a:rPr lang="en-US" altLang="en-US" sz="1800" dirty="0"/>
              <a:t>distributions are both relatively informative to offer direction to dose assignment when only a few subjects are present, but vague enough so that their </a:t>
            </a:r>
            <a:r>
              <a:rPr lang="en-US" altLang="en-US" sz="1800" dirty="0" smtClean="0"/>
              <a:t>influence decreases </a:t>
            </a:r>
            <a:r>
              <a:rPr lang="en-US" altLang="en-US" sz="1800" dirty="0"/>
              <a:t>as more subjects are enrolled</a:t>
            </a:r>
            <a:r>
              <a:rPr lang="en-US" altLang="en-US" sz="1800" dirty="0" smtClean="0"/>
              <a:t>. </a:t>
            </a:r>
          </a:p>
          <a:p>
            <a:endParaRPr lang="en-US" altLang="en-US" sz="1800" dirty="0"/>
          </a:p>
          <a:p>
            <a:r>
              <a:rPr lang="en-US" altLang="en-US" sz="1800" dirty="0" smtClean="0"/>
              <a:t>By contrast, maximum-likelihood based </a:t>
            </a:r>
            <a:r>
              <a:rPr lang="en-US" altLang="en-US" sz="1800" dirty="0"/>
              <a:t>methods </a:t>
            </a:r>
            <a:r>
              <a:rPr lang="en-US" altLang="en-US" sz="1800" dirty="0" smtClean="0"/>
              <a:t>require </a:t>
            </a:r>
            <a:r>
              <a:rPr lang="en-US" altLang="en-US" sz="1800" dirty="0"/>
              <a:t>that at least one subject experiences each of the possible combinations of the two binary outcomes before inferences can be made. </a:t>
            </a:r>
            <a:endParaRPr lang="en-US" altLang="en-US" sz="1800" dirty="0" smtClean="0"/>
          </a:p>
          <a:p>
            <a:endParaRPr lang="en-US" altLang="en-US" sz="1800" dirty="0"/>
          </a:p>
          <a:p>
            <a:r>
              <a:rPr lang="en-US" altLang="en-US" sz="1800" dirty="0" err="1"/>
              <a:t>Thall</a:t>
            </a:r>
            <a:r>
              <a:rPr lang="en-US" altLang="en-US" sz="1800" dirty="0"/>
              <a:t> and Cook (2004) extend Braun (2002) by: </a:t>
            </a:r>
          </a:p>
          <a:p>
            <a:pPr marL="457200" lvl="1" indent="0">
              <a:buNone/>
            </a:pPr>
            <a:r>
              <a:rPr lang="en-US" altLang="en-US" sz="1800" dirty="0"/>
              <a:t>1. Providing an algorithm for eliciting subjective prior distributions based on expert judgment. </a:t>
            </a:r>
          </a:p>
          <a:p>
            <a:pPr marL="457200" lvl="1" indent="0">
              <a:buNone/>
            </a:pPr>
            <a:r>
              <a:rPr lang="en-US" altLang="en-US" sz="1800" dirty="0"/>
              <a:t>2. Exploring the trade-off between the probability of the binary events toxicity and efficacy more fully using efficacy-toxicity trade-off contours rather than fixed target thresholds.</a:t>
            </a:r>
          </a:p>
          <a:p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4648200" y="65198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457200"/>
          </a:xfrm>
        </p:spPr>
        <p:txBody>
          <a:bodyPr/>
          <a:lstStyle/>
          <a:p>
            <a:r>
              <a:rPr lang="en-US" altLang="en-US" sz="2800" b="1" dirty="0" smtClean="0"/>
              <a:t>Top-Level Summary of Methods </a:t>
            </a:r>
            <a:br>
              <a:rPr lang="en-US" altLang="en-US" sz="2800" b="1" dirty="0" smtClean="0"/>
            </a:br>
            <a:endParaRPr lang="en-US" alt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25475"/>
            <a:ext cx="8229600" cy="5891213"/>
          </a:xfrm>
        </p:spPr>
        <p:txBody>
          <a:bodyPr/>
          <a:lstStyle/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Graham </a:t>
            </a:r>
            <a:r>
              <a:rPr lang="en-US" sz="1800" i="1" dirty="0"/>
              <a:t>et al. </a:t>
            </a:r>
            <a:r>
              <a:rPr lang="en-US" sz="1800" dirty="0"/>
              <a:t>(2001) develop a nonlinear Bayesian hierarchical model combined with utility functions to provide a framework for decision-making using both efficacy and safety data collected at the end of a dose-response </a:t>
            </a:r>
            <a:r>
              <a:rPr lang="en-US" sz="1800" dirty="0" smtClean="0"/>
              <a:t>trial. 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P</a:t>
            </a:r>
            <a:r>
              <a:rPr lang="en-US" sz="1800" dirty="0" smtClean="0"/>
              <a:t>rovides </a:t>
            </a:r>
            <a:r>
              <a:rPr lang="en-US" sz="1800" dirty="0"/>
              <a:t>a natural framework for predicting the utility of specific dosing regimens for a new individual</a:t>
            </a:r>
            <a:r>
              <a:rPr lang="en-US" sz="1800" dirty="0" smtClean="0"/>
              <a:t>.</a:t>
            </a:r>
          </a:p>
          <a:p>
            <a:pPr marL="457200" lvl="1" indent="0">
              <a:buFontTx/>
              <a:buNone/>
              <a:defRPr/>
            </a:pPr>
            <a:endParaRPr lang="en-US" sz="1800" dirty="0" smtClean="0"/>
          </a:p>
          <a:p>
            <a:pPr marL="457200" lvl="1" indent="0">
              <a:buFontTx/>
              <a:buNone/>
              <a:defRPr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Sutton </a:t>
            </a:r>
            <a:r>
              <a:rPr lang="en-US" sz="1800" i="1" dirty="0"/>
              <a:t>et al.</a:t>
            </a:r>
            <a:r>
              <a:rPr lang="en-US" sz="1800" dirty="0"/>
              <a:t> (2005) extend the ideas of Bayesian BR assessment to a post-marketing/phase IV setting when other sources of evidence </a:t>
            </a:r>
            <a:r>
              <a:rPr lang="en-US" sz="1800" dirty="0" smtClean="0"/>
              <a:t>in addition to </a:t>
            </a:r>
            <a:r>
              <a:rPr lang="en-US" sz="1800" dirty="0" err="1"/>
              <a:t>randomised</a:t>
            </a:r>
            <a:r>
              <a:rPr lang="en-US" sz="1800" dirty="0"/>
              <a:t> controlled trials (RCT) may be </a:t>
            </a:r>
            <a:r>
              <a:rPr lang="en-US" sz="1800" dirty="0" smtClean="0"/>
              <a:t>available.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D</a:t>
            </a:r>
            <a:r>
              <a:rPr lang="en-US" sz="1800" dirty="0" smtClean="0"/>
              <a:t>evelop </a:t>
            </a:r>
            <a:r>
              <a:rPr lang="en-US" sz="1800" dirty="0"/>
              <a:t>a net clinical benefit (NCB) model to assess the BR profile of a new medicine or intervention and use Bayesian inference to propagate uncertainty and derive posterior probabilities of </a:t>
            </a:r>
            <a:r>
              <a:rPr lang="en-US" sz="1800" dirty="0" smtClean="0"/>
              <a:t>desired, trial-specific </a:t>
            </a:r>
            <a:r>
              <a:rPr lang="en-US" sz="1800" dirty="0"/>
              <a:t>outcomes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4648200" y="653256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altLang="en-US" sz="2600" b="1" smtClean="0"/>
              <a:t>Bayesian Joint Modeling (Safety/Efficacy) </a:t>
            </a:r>
            <a:endParaRPr lang="en-US" altLang="en-US" sz="2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defRPr/>
            </a:pPr>
            <a:r>
              <a:rPr lang="en-US" sz="1800" dirty="0"/>
              <a:t>He </a:t>
            </a:r>
            <a:r>
              <a:rPr lang="en-US" sz="1800" i="1" dirty="0"/>
              <a:t>et al. </a:t>
            </a:r>
            <a:r>
              <a:rPr lang="en-US" sz="1800" dirty="0"/>
              <a:t>(2012) examined a Bayesian joint modelling and joint evaluation framework for incorporating both efficacy and safety data. </a:t>
            </a:r>
            <a:endParaRPr lang="en-US" sz="1800" dirty="0" smtClean="0"/>
          </a:p>
          <a:p>
            <a:pPr marL="0" indent="0"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The joint model accounts for the intricate relationship between efficacy and safety data at the </a:t>
            </a:r>
            <a:r>
              <a:rPr lang="en-US" sz="1800" dirty="0" smtClean="0"/>
              <a:t>subject-level. 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E</a:t>
            </a:r>
            <a:r>
              <a:rPr lang="en-US" sz="1800" dirty="0" smtClean="0"/>
              <a:t>stimates </a:t>
            </a:r>
            <a:r>
              <a:rPr lang="en-US" sz="1800" dirty="0"/>
              <a:t>the posterior distributions of the efficacy and safety effects via Bayesian methods</a:t>
            </a:r>
            <a:endParaRPr lang="en-US" sz="1800" dirty="0" smtClean="0"/>
          </a:p>
          <a:p>
            <a:pPr marL="0" indent="0"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Takes </a:t>
            </a:r>
            <a:r>
              <a:rPr lang="en-US" sz="1800" dirty="0"/>
              <a:t>into consideration uncertainty of the true efficacy and safety </a:t>
            </a:r>
            <a:r>
              <a:rPr lang="en-US" sz="1800" dirty="0" smtClean="0"/>
              <a:t>effects; </a:t>
            </a:r>
            <a:r>
              <a:rPr lang="en-US" sz="1800" dirty="0"/>
              <a:t>p</a:t>
            </a:r>
            <a:r>
              <a:rPr lang="en-US" sz="1800" dirty="0" smtClean="0"/>
              <a:t>rovides </a:t>
            </a:r>
            <a:r>
              <a:rPr lang="en-US" sz="1800" dirty="0"/>
              <a:t>a more objective assessment of the BR trade-off. </a:t>
            </a:r>
            <a:endParaRPr lang="en-US" sz="1800" dirty="0" smtClean="0"/>
          </a:p>
          <a:p>
            <a:pPr marL="0" indent="0"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He </a:t>
            </a:r>
            <a:r>
              <a:rPr lang="en-US" sz="1800" i="1" dirty="0"/>
              <a:t>et al.</a:t>
            </a:r>
            <a:r>
              <a:rPr lang="en-US" sz="1800" dirty="0"/>
              <a:t> (2016) extend this work to multiple efficacy and safety outcomes. </a:t>
            </a:r>
            <a:endParaRPr lang="en-US" sz="1800" dirty="0" smtClean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See </a:t>
            </a:r>
            <a:r>
              <a:rPr lang="en-US" sz="1800" dirty="0"/>
              <a:t>also Gould </a:t>
            </a:r>
            <a:r>
              <a:rPr lang="en-US" sz="1800" i="1" dirty="0"/>
              <a:t>et al.</a:t>
            </a:r>
            <a:r>
              <a:rPr lang="en-US" sz="1800" dirty="0"/>
              <a:t> (2014) for a literature review on </a:t>
            </a:r>
            <a:r>
              <a:rPr lang="en-US" sz="1800" dirty="0" smtClean="0"/>
              <a:t>further Bayesian </a:t>
            </a:r>
            <a:r>
              <a:rPr lang="en-US" sz="1800" dirty="0"/>
              <a:t>approaches to joint modeling of </a:t>
            </a:r>
            <a:r>
              <a:rPr lang="en-GB" sz="1800" dirty="0"/>
              <a:t>survival and longitudinal data.</a:t>
            </a:r>
            <a:endParaRPr lang="en-US" sz="1800" dirty="0"/>
          </a:p>
          <a:p>
            <a:pPr>
              <a:defRPr/>
            </a:pPr>
            <a:endParaRPr lang="en-US" sz="1600" dirty="0" smtClean="0"/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marL="0" indent="0">
              <a:buFontTx/>
              <a:buNone/>
              <a:defRPr/>
            </a:pPr>
            <a:endParaRPr lang="en-US" sz="1600" dirty="0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4648200" y="649446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search_presentation_JSM_Carl_Di Casoli for Leuven conference draf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484B9D90483409D906E2070D00F14" ma:contentTypeVersion="15" ma:contentTypeDescription="Create a new document." ma:contentTypeScope="" ma:versionID="d93e8511989e3047f84d9eea20c0ec22">
  <xsd:schema xmlns:xsd="http://www.w3.org/2001/XMLSchema" xmlns:xs="http://www.w3.org/2001/XMLSchema" xmlns:p="http://schemas.microsoft.com/office/2006/metadata/properties" xmlns:ns2="c172e2f8-5180-4037-8017-94890905a342" xmlns:ns3="92191ab4-e065-4be4-87ac-9c683e9f2285" targetNamespace="http://schemas.microsoft.com/office/2006/metadata/properties" ma:root="true" ma:fieldsID="c0f94b01b4bb31c1849065710f4c8d40" ns2:_="" ns3:_="">
    <xsd:import namespace="c172e2f8-5180-4037-8017-94890905a342"/>
    <xsd:import namespace="92191ab4-e065-4be4-87ac-9c683e9f22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2e2f8-5180-4037-8017-94890905a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5102eb-6ca8-4f1d-8f69-493f68578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91ab4-e065-4be4-87ac-9c683e9f228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10c847c-7367-4a2d-a79f-7767aa476410}" ma:internalName="TaxCatchAll" ma:showField="CatchAllData" ma:web="92191ab4-e065-4be4-87ac-9c683e9f22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72e2f8-5180-4037-8017-94890905a342">
      <Terms xmlns="http://schemas.microsoft.com/office/infopath/2007/PartnerControls"/>
    </lcf76f155ced4ddcb4097134ff3c332f>
    <TaxCatchAll xmlns="92191ab4-e065-4be4-87ac-9c683e9f2285" xsi:nil="true"/>
  </documentManagement>
</p:properties>
</file>

<file path=customXml/itemProps1.xml><?xml version="1.0" encoding="utf-8"?>
<ds:datastoreItem xmlns:ds="http://schemas.openxmlformats.org/officeDocument/2006/customXml" ds:itemID="{86A0EBB5-4DFC-4884-8B25-2431A47B391A}"/>
</file>

<file path=customXml/itemProps2.xml><?xml version="1.0" encoding="utf-8"?>
<ds:datastoreItem xmlns:ds="http://schemas.openxmlformats.org/officeDocument/2006/customXml" ds:itemID="{E8ED1537-F689-4B7A-B65D-415CBC03F415}"/>
</file>

<file path=customXml/itemProps3.xml><?xml version="1.0" encoding="utf-8"?>
<ds:datastoreItem xmlns:ds="http://schemas.openxmlformats.org/officeDocument/2006/customXml" ds:itemID="{35141D1A-245A-418F-AE3B-2193713DDD87}"/>
</file>

<file path=docProps/app.xml><?xml version="1.0" encoding="utf-8"?>
<Properties xmlns="http://schemas.openxmlformats.org/officeDocument/2006/extended-properties" xmlns:vt="http://schemas.openxmlformats.org/officeDocument/2006/docPropsVTypes">
  <Template>research_presentation_JSM_Carl_Di Casoli for Leuven conference draft</Template>
  <TotalTime>0</TotalTime>
  <Words>2386</Words>
  <Application>Microsoft Office PowerPoint</Application>
  <PresentationFormat>On-screen Show (4:3)</PresentationFormat>
  <Paragraphs>340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research_presentation_JSM_Carl_Di Casoli for Leuven conference draft</vt:lpstr>
      <vt:lpstr> The case for Bayesian methods in benefit-risk assessment: Overview and future directions 19 May 2016 / Carl Di Casoli (Bayer) / Maria Costa (GSK, UK)  / Weili He (Merck, Sharp, and Dohme) / Yueqin Zhao (FDA / CDER) / Yannis Jemiai (Cytel), Akos Ferenc Pap (Bayer) / Michael Crane  </vt:lpstr>
      <vt:lpstr>Presentation Outline</vt:lpstr>
      <vt:lpstr>Background &amp; Motivation</vt:lpstr>
      <vt:lpstr>Background and Motivation</vt:lpstr>
      <vt:lpstr>The Usefulness of Bayesian Inference</vt:lpstr>
      <vt:lpstr>The Usefulness of Bayesian inference</vt:lpstr>
      <vt:lpstr>Top-Level Summary of Methods  </vt:lpstr>
      <vt:lpstr>Top-Level Summary of Methods  </vt:lpstr>
      <vt:lpstr>Bayesian Joint Modeling (Safety/Efficacy) </vt:lpstr>
      <vt:lpstr>Bayesian Joint Modeling Model Details </vt:lpstr>
      <vt:lpstr>Bayesian Approach to Model Benefit-Risk </vt:lpstr>
      <vt:lpstr>Bayesian Approach to Model Benefit-Risk </vt:lpstr>
      <vt:lpstr>Bayesian Multi-Criteria Decision Analysis </vt:lpstr>
      <vt:lpstr>Bayesian Multi-Criteria Decision Analysis (Model Details)</vt:lpstr>
      <vt:lpstr>Future directions  </vt:lpstr>
      <vt:lpstr>Future directions  </vt:lpstr>
      <vt:lpstr>Future directions </vt:lpstr>
      <vt:lpstr>THANK YOU!</vt:lpstr>
      <vt:lpstr>References</vt:lpstr>
      <vt:lpstr>References</vt:lpstr>
    </vt:vector>
  </TitlesOfParts>
  <Company>Bayer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for Bayesian methods in benefit-risk assessment: Overview and future directions</dc:title>
  <dc:creator>Carl DiCasoli</dc:creator>
  <cp:lastModifiedBy>Carl DiCasoli</cp:lastModifiedBy>
  <cp:revision>85</cp:revision>
  <dcterms:created xsi:type="dcterms:W3CDTF">2016-04-21T21:40:39Z</dcterms:created>
  <dcterms:modified xsi:type="dcterms:W3CDTF">2016-05-15T01:44:15Z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0x01010075F484B9D90483409D906E2070D00F14</vt:lpwstr>
  </property>
</Properties>
</file>